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5"/>
  </p:notesMasterIdLst>
  <p:sldIdLst>
    <p:sldId id="256" r:id="rId2"/>
    <p:sldId id="272" r:id="rId3"/>
    <p:sldId id="334" r:id="rId4"/>
    <p:sldId id="273" r:id="rId5"/>
    <p:sldId id="276" r:id="rId6"/>
    <p:sldId id="277" r:id="rId7"/>
    <p:sldId id="278" r:id="rId8"/>
    <p:sldId id="279" r:id="rId9"/>
    <p:sldId id="335" r:id="rId10"/>
    <p:sldId id="280" r:id="rId11"/>
    <p:sldId id="281" r:id="rId12"/>
    <p:sldId id="283" r:id="rId13"/>
    <p:sldId id="284" r:id="rId14"/>
    <p:sldId id="285" r:id="rId15"/>
    <p:sldId id="286" r:id="rId16"/>
    <p:sldId id="287" r:id="rId17"/>
    <p:sldId id="294" r:id="rId18"/>
    <p:sldId id="288" r:id="rId19"/>
    <p:sldId id="289" r:id="rId20"/>
    <p:sldId id="291" r:id="rId21"/>
    <p:sldId id="293" r:id="rId22"/>
    <p:sldId id="295" r:id="rId23"/>
    <p:sldId id="296" r:id="rId24"/>
    <p:sldId id="339" r:id="rId25"/>
    <p:sldId id="275" r:id="rId26"/>
    <p:sldId id="297" r:id="rId27"/>
    <p:sldId id="298" r:id="rId28"/>
    <p:sldId id="299" r:id="rId29"/>
    <p:sldId id="300" r:id="rId30"/>
    <p:sldId id="301" r:id="rId31"/>
    <p:sldId id="302" r:id="rId32"/>
    <p:sldId id="303" r:id="rId33"/>
    <p:sldId id="304" r:id="rId34"/>
    <p:sldId id="340" r:id="rId35"/>
    <p:sldId id="305" r:id="rId36"/>
    <p:sldId id="306" r:id="rId37"/>
    <p:sldId id="307" r:id="rId38"/>
    <p:sldId id="337" r:id="rId39"/>
    <p:sldId id="282" r:id="rId40"/>
    <p:sldId id="309" r:id="rId41"/>
    <p:sldId id="270" r:id="rId42"/>
    <p:sldId id="311" r:id="rId43"/>
    <p:sldId id="312" r:id="rId44"/>
    <p:sldId id="310" r:id="rId45"/>
    <p:sldId id="313" r:id="rId46"/>
    <p:sldId id="314" r:id="rId47"/>
    <p:sldId id="315" r:id="rId48"/>
    <p:sldId id="316" r:id="rId49"/>
    <p:sldId id="317" r:id="rId50"/>
    <p:sldId id="318" r:id="rId51"/>
    <p:sldId id="322" r:id="rId52"/>
    <p:sldId id="324" r:id="rId53"/>
    <p:sldId id="325" r:id="rId54"/>
    <p:sldId id="341" r:id="rId55"/>
    <p:sldId id="326" r:id="rId56"/>
    <p:sldId id="327" r:id="rId57"/>
    <p:sldId id="328" r:id="rId58"/>
    <p:sldId id="329" r:id="rId59"/>
    <p:sldId id="330" r:id="rId60"/>
    <p:sldId id="331" r:id="rId61"/>
    <p:sldId id="332" r:id="rId62"/>
    <p:sldId id="333" r:id="rId63"/>
    <p:sldId id="342"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24" autoAdjust="0"/>
  </p:normalViewPr>
  <p:slideViewPr>
    <p:cSldViewPr>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1CA71A-DB60-4194-AB05-19B4E7AE2750}" type="datetimeFigureOut">
              <a:rPr lang="en-US" smtClean="0"/>
              <a:pPr/>
              <a:t>8/20/2015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47081D-E1EF-48A8-A05B-B0385F3A8951}" type="slidenum">
              <a:rPr lang="en-US" smtClean="0"/>
              <a:pPr/>
              <a:t>‹#›</a:t>
            </a:fld>
            <a:endParaRPr lang="en-US"/>
          </a:p>
        </p:txBody>
      </p:sp>
    </p:spTree>
    <p:extLst>
      <p:ext uri="{BB962C8B-B14F-4D97-AF65-F5344CB8AC3E}">
        <p14:creationId xmlns:p14="http://schemas.microsoft.com/office/powerpoint/2010/main" val="1677521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7081D-E1EF-48A8-A05B-B0385F3A8951}"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47081D-E1EF-48A8-A05B-B0385F3A8951}"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CCA50CD-9528-4A1A-984B-FD74CA7B4D62}" type="datetimeFigureOut">
              <a:rPr lang="en-US" smtClean="0"/>
              <a:pPr/>
              <a:t>8/20/2015</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59B5C808-D06C-4A9A-9A7E-FCAAF2FE5F9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CA50CD-9528-4A1A-984B-FD74CA7B4D62}" type="datetimeFigureOut">
              <a:rPr lang="en-US" smtClean="0"/>
              <a:pPr/>
              <a:t>8/20/2015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9B5C808-D06C-4A9A-9A7E-FCAAF2FE5F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BCCA50CD-9528-4A1A-984B-FD74CA7B4D62}" type="datetimeFigureOut">
              <a:rPr lang="en-US" smtClean="0"/>
              <a:pPr/>
              <a:t>8/20/2015</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59B5C808-D06C-4A9A-9A7E-FCAAF2FE5F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CCA50CD-9528-4A1A-984B-FD74CA7B4D62}" type="datetimeFigureOut">
              <a:rPr lang="en-US" smtClean="0"/>
              <a:pPr/>
              <a:t>8/20/2015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9B5C808-D06C-4A9A-9A7E-FCAAF2FE5F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CCA50CD-9528-4A1A-984B-FD74CA7B4D62}" type="datetimeFigureOut">
              <a:rPr lang="en-US" smtClean="0"/>
              <a:pPr/>
              <a:t>8/20/2015</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59B5C808-D06C-4A9A-9A7E-FCAAF2FE5F9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CCA50CD-9528-4A1A-984B-FD74CA7B4D62}" type="datetimeFigureOut">
              <a:rPr lang="en-US" smtClean="0"/>
              <a:pPr/>
              <a:t>8/20/2015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9B5C808-D06C-4A9A-9A7E-FCAAF2FE5F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CCA50CD-9528-4A1A-984B-FD74CA7B4D62}" type="datetimeFigureOut">
              <a:rPr lang="en-US" smtClean="0"/>
              <a:pPr/>
              <a:t>8/20/2015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9B5C808-D06C-4A9A-9A7E-FCAAF2FE5F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CCA50CD-9528-4A1A-984B-FD74CA7B4D62}" type="datetimeFigureOut">
              <a:rPr lang="en-US" smtClean="0"/>
              <a:pPr/>
              <a:t>8/20/2015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9B5C808-D06C-4A9A-9A7E-FCAAF2FE5F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BCCA50CD-9528-4A1A-984B-FD74CA7B4D62}" type="datetimeFigureOut">
              <a:rPr lang="en-US" smtClean="0"/>
              <a:pPr/>
              <a:t>8/20/2015</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59B5C808-D06C-4A9A-9A7E-FCAAF2FE5F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CCA50CD-9528-4A1A-984B-FD74CA7B4D62}" type="datetimeFigureOut">
              <a:rPr lang="en-US" smtClean="0"/>
              <a:pPr/>
              <a:t>8/20/2015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9B5C808-D06C-4A9A-9A7E-FCAAF2FE5F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BCCA50CD-9528-4A1A-984B-FD74CA7B4D62}" type="datetimeFigureOut">
              <a:rPr lang="en-US" smtClean="0"/>
              <a:pPr/>
              <a:t>8/20/2015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9B5C808-D06C-4A9A-9A7E-FCAAF2FE5F93}"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CCA50CD-9528-4A1A-984B-FD74CA7B4D62}" type="datetimeFigureOut">
              <a:rPr lang="en-US" smtClean="0"/>
              <a:pPr/>
              <a:t>8/20/2015</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59B5C808-D06C-4A9A-9A7E-FCAAF2FE5F9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52800" y="914400"/>
            <a:ext cx="5105400" cy="2868168"/>
          </a:xfrm>
        </p:spPr>
        <p:txBody>
          <a:bodyPr/>
          <a:lstStyle/>
          <a:p>
            <a:r>
              <a:rPr lang="sr-Latn-RS" dirty="0" smtClean="0"/>
              <a:t> </a:t>
            </a:r>
            <a:r>
              <a:rPr lang="sr-Cyrl-RS" sz="5400" dirty="0" smtClean="0"/>
              <a:t>ЗДРАВСТВЕНА ЗАШТИТА</a:t>
            </a:r>
            <a:r>
              <a:rPr lang="sr-Latn-RS" sz="5400" dirty="0" smtClean="0"/>
              <a:t/>
            </a:r>
            <a:br>
              <a:rPr lang="sr-Latn-RS" sz="5400" dirty="0" smtClean="0"/>
            </a:br>
            <a:endParaRPr lang="en-US" sz="5400" dirty="0"/>
          </a:p>
        </p:txBody>
      </p:sp>
      <p:sp>
        <p:nvSpPr>
          <p:cNvPr id="3" name="Subtitle 2"/>
          <p:cNvSpPr>
            <a:spLocks noGrp="1"/>
          </p:cNvSpPr>
          <p:nvPr>
            <p:ph type="subTitle" idx="1"/>
          </p:nvPr>
        </p:nvSpPr>
        <p:spPr/>
        <p:txBody>
          <a:bodyPr>
            <a:normAutofit/>
          </a:bodyPr>
          <a:lstStyle/>
          <a:p>
            <a:endParaRPr lang="sr-Latn-RS" dirty="0" smtClean="0"/>
          </a:p>
          <a:p>
            <a:endParaRPr lang="sr-Latn-RS" dirty="0" smtClean="0"/>
          </a:p>
          <a:p>
            <a:endParaRPr lang="sr-Latn-RS" dirty="0" smtClean="0"/>
          </a:p>
          <a:p>
            <a:endParaRPr lang="sr-Latn-RS" dirty="0" smtClean="0"/>
          </a:p>
          <a:p>
            <a:endParaRPr lang="sr-Latn-RS" dirty="0" smtClean="0"/>
          </a:p>
          <a:p>
            <a:endParaRPr lang="sr-Latn-RS" dirty="0" smtClean="0"/>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Cyrl-RS" sz="2400" dirty="0" smtClean="0"/>
              <a:t>ЗДРАВСТВЕНЕ ЗАШТИТА ЗАСНОВАНА НА ДОКАЗИМА</a:t>
            </a:r>
            <a:endParaRPr lang="en-US" sz="2400" dirty="0"/>
          </a:p>
        </p:txBody>
      </p:sp>
      <p:sp>
        <p:nvSpPr>
          <p:cNvPr id="3" name="Content Placeholder 2"/>
          <p:cNvSpPr>
            <a:spLocks noGrp="1"/>
          </p:cNvSpPr>
          <p:nvPr>
            <p:ph idx="1"/>
          </p:nvPr>
        </p:nvSpPr>
        <p:spPr/>
        <p:txBody>
          <a:bodyPr/>
          <a:lstStyle/>
          <a:p>
            <a:r>
              <a:rPr lang="sr-Cyrl-RS" dirty="0">
                <a:latin typeface="Times New Roman" pitchFamily="18" charset="0"/>
                <a:cs typeface="Times New Roman" pitchFamily="18" charset="0"/>
              </a:rPr>
              <a:t>Термин медицина заснована на доказима (Евиденце – басед медицине), први пут је употребљена у Енглеској 1992. године, Дејвид Сакет</a:t>
            </a:r>
            <a:r>
              <a:rPr lang="sr-Latn-RS" dirty="0" smtClean="0">
                <a:latin typeface="Times New Roman" pitchFamily="18" charset="0"/>
                <a:cs typeface="Times New Roman" pitchFamily="18" charset="0"/>
              </a:rPr>
              <a:t> (David Sackett) </a:t>
            </a:r>
            <a:r>
              <a:rPr lang="sr-Cyrl-RS" dirty="0" smtClean="0">
                <a:latin typeface="Times New Roman" pitchFamily="18" charset="0"/>
                <a:cs typeface="Times New Roman" pitchFamily="18" charset="0"/>
              </a:rPr>
              <a:t>и сарадници</a:t>
            </a:r>
            <a:endParaRPr lang="sr-Latn-RS" dirty="0" smtClean="0">
              <a:latin typeface="Times New Roman" pitchFamily="18" charset="0"/>
              <a:cs typeface="Times New Roman" pitchFamily="18" charset="0"/>
            </a:endParaRPr>
          </a:p>
          <a:p>
            <a:r>
              <a:rPr lang="sr-Cyrl-RS" dirty="0">
                <a:latin typeface="Times New Roman" pitchFamily="18" charset="0"/>
                <a:cs typeface="Times New Roman" pitchFamily="18" charset="0"/>
              </a:rPr>
              <a:t>Дефинисана као: ″савесно, експлицитно и разумно коришћење тренутно најбољих доказа у доношењу одлука у вези са заштитом индивидуалних пацијената.″</a:t>
            </a:r>
          </a:p>
          <a:p>
            <a:r>
              <a:rPr lang="sr-Cyrl-RS" dirty="0">
                <a:latin typeface="Times New Roman" pitchFamily="18" charset="0"/>
                <a:cs typeface="Times New Roman" pitchFamily="18" charset="0"/>
              </a:rPr>
              <a:t>Оквир за здравствену заштиту засновану на доказима настао је као логичка надградња медицине засноване на доказима</a:t>
            </a:r>
            <a:endParaRPr lang="en-US"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Cyrl-RS" sz="2400" dirty="0"/>
              <a:t>ЗДРАВСТВЕНЕ ЗАШТИТА ЗАСНОВАНА НА ДОКАЗИМА</a:t>
            </a:r>
            <a:endParaRPr lang="en-US" sz="2400" dirty="0"/>
          </a:p>
        </p:txBody>
      </p:sp>
      <p:sp>
        <p:nvSpPr>
          <p:cNvPr id="3" name="Content Placeholder 2"/>
          <p:cNvSpPr>
            <a:spLocks noGrp="1"/>
          </p:cNvSpPr>
          <p:nvPr>
            <p:ph idx="1"/>
          </p:nvPr>
        </p:nvSpPr>
        <p:spPr/>
        <p:txBody>
          <a:bodyPr>
            <a:normAutofit lnSpcReduction="10000"/>
          </a:bodyPr>
          <a:lstStyle/>
          <a:p>
            <a:r>
              <a:rPr lang="sr-Cyrl-RS" dirty="0">
                <a:latin typeface="Times New Roman" pitchFamily="18" charset="0"/>
                <a:cs typeface="Times New Roman" pitchFamily="18" charset="0"/>
              </a:rPr>
              <a:t>Године 1996. у Националној служби Велике Британије издата је прва државна директива у којој се експлицитно каже да ″ планирање и пружање здравствене заштите у оквиру примарне здравствене заштите коју обавља Национална здравствена служба Енглеске мора бити засновано на доказима.″</a:t>
            </a:r>
          </a:p>
          <a:p>
            <a:r>
              <a:rPr lang="sr-Cyrl-RS" dirty="0">
                <a:latin typeface="Times New Roman" pitchFamily="18" charset="0"/>
                <a:cs typeface="Times New Roman" pitchFamily="18" charset="0"/>
              </a:rPr>
              <a:t>Здравствена заштита заснована на доказима јесте: ″ коришћење најбољих доказа који су нам на располагању за доношење одлука о здрављу и здравственој заштити целокупне популације или популационих група.″</a:t>
            </a:r>
            <a:endParaRPr lang="en-US"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Cyrl-RS" sz="2800" dirty="0" smtClean="0"/>
              <a:t>МЕРЕ И АКТИВНОСТИ ЗДРАВСТВЕНЕ ЗАШТИТЕ</a:t>
            </a:r>
            <a:endParaRPr lang="en-US" sz="2800" dirty="0"/>
          </a:p>
        </p:txBody>
      </p:sp>
      <p:sp>
        <p:nvSpPr>
          <p:cNvPr id="3" name="Content Placeholder 2"/>
          <p:cNvSpPr>
            <a:spLocks noGrp="1"/>
          </p:cNvSpPr>
          <p:nvPr>
            <p:ph idx="1"/>
          </p:nvPr>
        </p:nvSpPr>
        <p:spPr/>
        <p:txBody>
          <a:bodyPr/>
          <a:lstStyle/>
          <a:p>
            <a:r>
              <a:rPr lang="sr-Cyrl-RS" dirty="0">
                <a:latin typeface="Times New Roman" pitchFamily="18" charset="0"/>
                <a:cs typeface="Times New Roman" pitchFamily="18" charset="0"/>
              </a:rPr>
              <a:t>Мере здравствене заштите јесу стандардни, стручно верификовани и на доказима базирани медицински и други поступци и методе за идентификацију (дијагнозу) здравственог стања (здравствених потреба) и за здравствене интервенције (модификацију тока болести и здравствених процеса)</a:t>
            </a:r>
          </a:p>
          <a:p>
            <a:r>
              <a:rPr lang="sr-Cyrl-RS" dirty="0">
                <a:latin typeface="Times New Roman" pitchFamily="18" charset="0"/>
                <a:cs typeface="Times New Roman" pitchFamily="18" charset="0"/>
              </a:rPr>
              <a:t>Могу се применити на здравствене проблеме појединаца, група и ширих заједница и имају значење смишљеног, планираног и дугорочног деловања</a:t>
            </a:r>
            <a:endParaRPr lang="en-US"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Cyrl-RS" sz="2800" dirty="0" smtClean="0"/>
              <a:t>МЕРЕ И АКТИВНОСТИ ЗДРАВСТВЕНЕ ЗАШТИТЕ</a:t>
            </a:r>
            <a:endParaRPr lang="en-US" sz="2800" dirty="0"/>
          </a:p>
        </p:txBody>
      </p:sp>
      <p:sp>
        <p:nvSpPr>
          <p:cNvPr id="3" name="Content Placeholder 2"/>
          <p:cNvSpPr>
            <a:spLocks noGrp="1"/>
          </p:cNvSpPr>
          <p:nvPr>
            <p:ph idx="1"/>
          </p:nvPr>
        </p:nvSpPr>
        <p:spPr/>
        <p:txBody>
          <a:bodyPr>
            <a:normAutofit fontScale="92500"/>
          </a:bodyPr>
          <a:lstStyle/>
          <a:p>
            <a:r>
              <a:rPr lang="sr-Cyrl-RS" dirty="0">
                <a:latin typeface="Times New Roman" pitchFamily="18" charset="0"/>
                <a:cs typeface="Times New Roman" pitchFamily="18" charset="0"/>
              </a:rPr>
              <a:t>У односу на циљ, мере здравствене заштите у пракси се често деле на превентивне (оне којима је циљ спречавање настанка неповољног здравственог стања) и куративне (којима је сврха лечење и нега)</a:t>
            </a:r>
          </a:p>
          <a:p>
            <a:r>
              <a:rPr lang="sr-Cyrl-RS" dirty="0">
                <a:latin typeface="Times New Roman" pitchFamily="18" charset="0"/>
                <a:cs typeface="Times New Roman" pitchFamily="18" charset="0"/>
              </a:rPr>
              <a:t>Ова подела није искључива, јер знатан део куративних мера има и превентивни карактер (спречавање погоршање тока болести) и обрнуто, неке превентивне мере се не разликују од поступака лечења</a:t>
            </a:r>
          </a:p>
          <a:p>
            <a:r>
              <a:rPr lang="sr-Cyrl-RS" dirty="0">
                <a:latin typeface="Times New Roman" pitchFamily="18" charset="0"/>
                <a:cs typeface="Times New Roman" pitchFamily="18" charset="0"/>
              </a:rPr>
              <a:t>Савремени приступ захтева да све мере имају активни карактер, због чега се говори о јединству спектра здравствене заштите</a:t>
            </a:r>
            <a:endParaRPr lang="en-US"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ПРИРОДНИ ТОК БОЛЕСТИ</a:t>
            </a:r>
            <a:endParaRPr lang="en-US" sz="3200" dirty="0"/>
          </a:p>
        </p:txBody>
      </p:sp>
      <p:sp>
        <p:nvSpPr>
          <p:cNvPr id="3" name="Content Placeholder 2"/>
          <p:cNvSpPr>
            <a:spLocks noGrp="1"/>
          </p:cNvSpPr>
          <p:nvPr>
            <p:ph idx="1"/>
          </p:nvPr>
        </p:nvSpPr>
        <p:spPr/>
        <p:txBody>
          <a:bodyPr>
            <a:normAutofit fontScale="92500"/>
          </a:bodyPr>
          <a:lstStyle/>
          <a:p>
            <a:r>
              <a:rPr lang="sr-Cyrl-RS" dirty="0">
                <a:latin typeface="Times New Roman" pitchFamily="18" charset="0"/>
                <a:cs typeface="Times New Roman" pitchFamily="18" charset="0"/>
              </a:rPr>
              <a:t>Уколико се болест не лечи, болест еволуира кроз низ карактеристичних фаза у свом уобичајеном развоју, који називамо </a:t>
            </a:r>
            <a:r>
              <a:rPr lang="sr-Cyrl-RS" b="1" dirty="0">
                <a:latin typeface="Times New Roman" pitchFamily="18" charset="0"/>
                <a:cs typeface="Times New Roman" pitchFamily="18" charset="0"/>
              </a:rPr>
              <a:t>природни ток болести</a:t>
            </a:r>
          </a:p>
          <a:p>
            <a:r>
              <a:rPr lang="sr-Cyrl-RS" dirty="0">
                <a:latin typeface="Times New Roman" pitchFamily="18" charset="0"/>
                <a:cs typeface="Times New Roman" pitchFamily="18" charset="0"/>
              </a:rPr>
              <a:t>Применом различитих расположивих интервенција, могуће је модификовати природни ток болести, када говоримо о клиничком току болести</a:t>
            </a:r>
          </a:p>
          <a:p>
            <a:r>
              <a:rPr lang="sr-Cyrl-RS" dirty="0">
                <a:latin typeface="Times New Roman" pitchFamily="18" charset="0"/>
                <a:cs typeface="Times New Roman" pitchFamily="18" charset="0"/>
              </a:rPr>
              <a:t>Природни ток болести, у основи, пролази кроз две фазе: </a:t>
            </a:r>
            <a:r>
              <a:rPr lang="sr-Cyrl-RS" b="1" dirty="0">
                <a:latin typeface="Times New Roman" pitchFamily="18" charset="0"/>
                <a:cs typeface="Times New Roman" pitchFamily="18" charset="0"/>
              </a:rPr>
              <a:t>период препатогенезе и период патогенезе</a:t>
            </a:r>
          </a:p>
          <a:p>
            <a:r>
              <a:rPr lang="sr-Cyrl-RS" dirty="0">
                <a:latin typeface="Times New Roman" pitchFamily="18" charset="0"/>
                <a:cs typeface="Times New Roman" pitchFamily="18" charset="0"/>
              </a:rPr>
              <a:t>Период препатогенезе односи се на време у коме особа још није оболела, али у коме се одвија интеракција између организма и агенса болести, уз постојање различитих околинских фактора</a:t>
            </a:r>
            <a:endParaRPr lang="en-US"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ПРИРОДНИ ТОК БОЛЕСТИ</a:t>
            </a:r>
            <a:endParaRPr lang="en-US" sz="3200" dirty="0"/>
          </a:p>
        </p:txBody>
      </p:sp>
      <p:sp>
        <p:nvSpPr>
          <p:cNvPr id="3" name="Content Placeholder 2"/>
          <p:cNvSpPr>
            <a:spLocks noGrp="1"/>
          </p:cNvSpPr>
          <p:nvPr>
            <p:ph idx="1"/>
          </p:nvPr>
        </p:nvSpPr>
        <p:spPr/>
        <p:txBody>
          <a:bodyPr>
            <a:normAutofit fontScale="92500" lnSpcReduction="10000"/>
          </a:bodyPr>
          <a:lstStyle/>
          <a:p>
            <a:r>
              <a:rPr lang="sr-Cyrl-RS" dirty="0">
                <a:latin typeface="Times New Roman" pitchFamily="18" charset="0"/>
                <a:cs typeface="Times New Roman" pitchFamily="18" charset="0"/>
              </a:rPr>
              <a:t>Период патогенезе почиње појавом иницијалних промена у организму – на нивоу ткива и физиолошких процеса и означава </a:t>
            </a:r>
            <a:r>
              <a:rPr lang="sr-Cyrl-RS" b="1" dirty="0">
                <a:latin typeface="Times New Roman" pitchFamily="18" charset="0"/>
                <a:cs typeface="Times New Roman" pitchFamily="18" charset="0"/>
              </a:rPr>
              <a:t>биолошки почетак болести</a:t>
            </a:r>
          </a:p>
          <a:p>
            <a:r>
              <a:rPr lang="sr-Cyrl-RS" dirty="0">
                <a:latin typeface="Times New Roman" pitchFamily="18" charset="0"/>
                <a:cs typeface="Times New Roman" pitchFamily="18" charset="0"/>
              </a:rPr>
              <a:t>Прва фаза патогенезе јесте </a:t>
            </a:r>
            <a:r>
              <a:rPr lang="sr-Cyrl-RS" i="1" dirty="0">
                <a:latin typeface="Times New Roman" pitchFamily="18" charset="0"/>
                <a:cs typeface="Times New Roman" pitchFamily="18" charset="0"/>
              </a:rPr>
              <a:t>асимптоматска</a:t>
            </a:r>
            <a:r>
              <a:rPr lang="sr-Cyrl-RS" dirty="0">
                <a:latin typeface="Times New Roman" pitchFamily="18" charset="0"/>
                <a:cs typeface="Times New Roman" pitchFamily="18" charset="0"/>
              </a:rPr>
              <a:t> (преклиничка или латентна), што значи да оболела особа није свесна почетка болести, будући да нема симптоме који би указивали на патолошки процес. У овој фази примена скрининг тестова изузетно је значајна јер пружа могућност раног откривања неких болести и повећава вероватноћу адекватног лечења, успорења њеног напредовања и смањења нежељеног учинка компликација</a:t>
            </a:r>
            <a:endParaRPr lang="en-US"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ПРИРОДНИ ТОК БОЛЕСТИ</a:t>
            </a:r>
            <a:endParaRPr lang="en-US" sz="3200" dirty="0"/>
          </a:p>
        </p:txBody>
      </p:sp>
      <p:sp>
        <p:nvSpPr>
          <p:cNvPr id="3" name="Content Placeholder 2"/>
          <p:cNvSpPr>
            <a:spLocks noGrp="1"/>
          </p:cNvSpPr>
          <p:nvPr>
            <p:ph idx="1"/>
          </p:nvPr>
        </p:nvSpPr>
        <p:spPr/>
        <p:txBody>
          <a:bodyPr/>
          <a:lstStyle/>
          <a:p>
            <a:r>
              <a:rPr lang="sr-Cyrl-RS" dirty="0">
                <a:latin typeface="Times New Roman" pitchFamily="18" charset="0"/>
                <a:cs typeface="Times New Roman" pitchFamily="18" charset="0"/>
              </a:rPr>
              <a:t>Друга фаза патогенезе је </a:t>
            </a:r>
            <a:r>
              <a:rPr lang="sr-Cyrl-RS" b="1" dirty="0">
                <a:latin typeface="Times New Roman" pitchFamily="18" charset="0"/>
                <a:cs typeface="Times New Roman" pitchFamily="18" charset="0"/>
              </a:rPr>
              <a:t>симптоматска </a:t>
            </a:r>
            <a:r>
              <a:rPr lang="sr-Cyrl-RS" dirty="0">
                <a:latin typeface="Times New Roman" pitchFamily="18" charset="0"/>
                <a:cs typeface="Times New Roman" pitchFamily="18" charset="0"/>
              </a:rPr>
              <a:t>(клиничка или манифестна) фаза када се јављају прве, препознатљиве патолошке промене и први симптоми. Тада је могуће обољење открити уобичајеним прегледима и лабораторијским методама</a:t>
            </a:r>
          </a:p>
          <a:p>
            <a:r>
              <a:rPr lang="sr-Cyrl-RS" dirty="0">
                <a:latin typeface="Times New Roman" pitchFamily="18" charset="0"/>
                <a:cs typeface="Times New Roman" pitchFamily="18" charset="0"/>
              </a:rPr>
              <a:t>У овој фази (извесно време након њеног почетка) доћи ће до постављања дијагнозе, а затим и започињања терапије, што је прилично касно, јер је болест већ трајала и достигла известан степен развоја</a:t>
            </a:r>
            <a:endParaRPr lang="en-US"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ПРИРОДНИ ТОК БОЛЕСТИ</a:t>
            </a:r>
            <a:endParaRPr lang="en-US" sz="32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08151539"/>
              </p:ext>
            </p:extLst>
          </p:nvPr>
        </p:nvGraphicFramePr>
        <p:xfrm>
          <a:off x="228600" y="1609725"/>
          <a:ext cx="7848600" cy="3942715"/>
        </p:xfrm>
        <a:graphic>
          <a:graphicData uri="http://schemas.openxmlformats.org/drawingml/2006/table">
            <a:tbl>
              <a:tblPr firstRow="1" bandRow="1">
                <a:tableStyleId>{5C22544A-7EE6-4342-B048-85BDC9FD1C3A}</a:tableStyleId>
              </a:tblPr>
              <a:tblGrid>
                <a:gridCol w="7848600"/>
              </a:tblGrid>
              <a:tr h="371475">
                <a:tc>
                  <a:txBody>
                    <a:bodyPr/>
                    <a:lstStyle/>
                    <a:p>
                      <a:r>
                        <a:rPr lang="sr-Latn-RS" dirty="0" smtClean="0"/>
                        <a:t>                            </a:t>
                      </a:r>
                      <a:r>
                        <a:rPr lang="sr-Cyrl-RS" dirty="0" smtClean="0"/>
                        <a:t>ПРИРОДНИ ТОК БОЛЕСТИ</a:t>
                      </a:r>
                      <a:endParaRPr lang="en-US" dirty="0"/>
                    </a:p>
                  </a:txBody>
                  <a:tcPr/>
                </a:tc>
              </a:tr>
              <a:tr h="370840">
                <a:tc>
                  <a:txBody>
                    <a:bodyPr/>
                    <a:lstStyle/>
                    <a:p>
                      <a:r>
                        <a:rPr lang="sr-Cyrl-RS" dirty="0" smtClean="0"/>
                        <a:t>ПРЕПАТОГЕНЕЗА</a:t>
                      </a:r>
                      <a:r>
                        <a:rPr lang="sr-Latn-RS" dirty="0" smtClean="0"/>
                        <a:t>                      </a:t>
                      </a:r>
                      <a:r>
                        <a:rPr lang="sr-Latn-RS" baseline="0" dirty="0" smtClean="0"/>
                        <a:t>    </a:t>
                      </a:r>
                      <a:r>
                        <a:rPr lang="sr-Cyrl-RS" baseline="0" dirty="0" smtClean="0"/>
                        <a:t>ПАТОГЕНЕЗА</a:t>
                      </a:r>
                      <a:r>
                        <a:rPr lang="sr-Latn-RS" baseline="0" dirty="0" smtClean="0"/>
                        <a:t>                         </a:t>
                      </a:r>
                      <a:r>
                        <a:rPr lang="sr-Cyrl-RS" baseline="0" dirty="0" smtClean="0"/>
                        <a:t>ИСХОДИ</a:t>
                      </a:r>
                      <a:endParaRPr lang="en-US" dirty="0"/>
                    </a:p>
                  </a:txBody>
                  <a:tcPr/>
                </a:tc>
              </a:tr>
              <a:tr h="370840">
                <a:tc>
                  <a:txBody>
                    <a:bodyPr/>
                    <a:lstStyle/>
                    <a:p>
                      <a:r>
                        <a:rPr lang="sr-Latn-RS" dirty="0" smtClean="0"/>
                        <a:t>                            </a:t>
                      </a:r>
                      <a:r>
                        <a:rPr lang="sr-Latn-RS" baseline="0" dirty="0" smtClean="0"/>
                        <a:t> ASIMPTOMATSKA          SIMPTOMATSKA             izlečenje</a:t>
                      </a:r>
                    </a:p>
                    <a:p>
                      <a:r>
                        <a:rPr lang="sr-Latn-RS" dirty="0" smtClean="0"/>
                        <a:t>                               (PREKLINIČKA)               (KLINIČKA)     hronično stanje</a:t>
                      </a:r>
                    </a:p>
                    <a:p>
                      <a:r>
                        <a:rPr lang="sr-Latn-RS" dirty="0" smtClean="0"/>
                        <a:t>                                    </a:t>
                      </a:r>
                      <a:r>
                        <a:rPr lang="sr-Latn-RS" baseline="0" dirty="0" smtClean="0"/>
                        <a:t>  FAZA                          FAZA                    smrt</a:t>
                      </a:r>
                      <a:endParaRPr lang="en-US" dirty="0"/>
                    </a:p>
                  </a:txBody>
                  <a:tcPr/>
                </a:tc>
              </a:tr>
              <a:tr h="370840">
                <a:tc>
                  <a:txBody>
                    <a:bodyPr/>
                    <a:lstStyle/>
                    <a:p>
                      <a:r>
                        <a:rPr lang="sr-Latn-RS" dirty="0" smtClean="0"/>
                        <a:t>INTERAKCIJA                                                     započinjanje</a:t>
                      </a:r>
                      <a:r>
                        <a:rPr lang="sr-Latn-RS" baseline="0" dirty="0" smtClean="0"/>
                        <a:t> </a:t>
                      </a:r>
                      <a:endParaRPr lang="sr-Latn-RS" dirty="0" smtClean="0"/>
                    </a:p>
                    <a:p>
                      <a:r>
                        <a:rPr lang="sr-Latn-RS" dirty="0" smtClean="0"/>
                        <a:t>agens    čovek                                                     terapije</a:t>
                      </a:r>
                    </a:p>
                    <a:p>
                      <a:r>
                        <a:rPr lang="sr-Latn-RS" dirty="0" smtClean="0"/>
                        <a:t>                                         </a:t>
                      </a:r>
                      <a:r>
                        <a:rPr lang="sr-Latn-RS" baseline="0" dirty="0" smtClean="0"/>
                        <a:t>  </a:t>
                      </a:r>
                      <a:r>
                        <a:rPr lang="sr-Latn-RS" dirty="0" smtClean="0"/>
                        <a:t>  </a:t>
                      </a:r>
                      <a:r>
                        <a:rPr lang="sr-Latn-RS" baseline="0" dirty="0" smtClean="0"/>
                        <a:t>  </a:t>
                      </a:r>
                      <a:r>
                        <a:rPr lang="sr-Latn-RS" dirty="0" smtClean="0"/>
                        <a:t>klinički</a:t>
                      </a:r>
                      <a:r>
                        <a:rPr lang="sr-Latn-RS" baseline="0" dirty="0" smtClean="0"/>
                        <a:t> početak</a:t>
                      </a:r>
                      <a:endParaRPr lang="sr-Latn-RS" dirty="0" smtClean="0"/>
                    </a:p>
                    <a:p>
                      <a:r>
                        <a:rPr lang="sr-Latn-RS" dirty="0" smtClean="0"/>
                        <a:t>    sredina        biološki                 (javljanje       kritična</a:t>
                      </a:r>
                    </a:p>
                    <a:p>
                      <a:r>
                        <a:rPr lang="sr-Latn-RS" dirty="0" smtClean="0"/>
                        <a:t>                       </a:t>
                      </a:r>
                      <a:r>
                        <a:rPr lang="sr-Latn-RS" baseline="0" dirty="0" smtClean="0"/>
                        <a:t> početak                 simptoma        tačka</a:t>
                      </a:r>
                    </a:p>
                    <a:p>
                      <a:r>
                        <a:rPr lang="sr-Latn-RS" baseline="0" dirty="0" smtClean="0"/>
                        <a:t>                        bolesti                   bolesti)</a:t>
                      </a:r>
                    </a:p>
                    <a:p>
                      <a:r>
                        <a:rPr lang="sr-Latn-RS" baseline="0" dirty="0" smtClean="0"/>
                        <a:t>                                               </a:t>
                      </a:r>
                    </a:p>
                    <a:p>
                      <a:r>
                        <a:rPr lang="sr-Latn-RS" dirty="0" smtClean="0"/>
                        <a:t>                                                              dijagnoza</a:t>
                      </a:r>
                    </a:p>
                  </a:txBody>
                  <a:tcPr/>
                </a:tc>
              </a:tr>
            </a:tbl>
          </a:graphicData>
        </a:graphic>
      </p:graphicFrame>
      <p:cxnSp>
        <p:nvCxnSpPr>
          <p:cNvPr id="10" name="Straight Arrow Connector 9"/>
          <p:cNvCxnSpPr/>
          <p:nvPr/>
        </p:nvCxnSpPr>
        <p:spPr>
          <a:xfrm rot="5400000">
            <a:off x="1524794" y="2590006"/>
            <a:ext cx="1219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5400000" flipH="1" flipV="1">
            <a:off x="1866900" y="37719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5400000" flipH="1" flipV="1">
            <a:off x="4038600" y="37338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flipH="1" flipV="1">
            <a:off x="4000500" y="4229100"/>
            <a:ext cx="1752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flipH="1" flipV="1">
            <a:off x="5143500" y="3467100"/>
            <a:ext cx="381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5791200" y="1524000"/>
            <a:ext cx="2286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867400" y="2362200"/>
            <a:ext cx="2209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5867400" y="3276600"/>
            <a:ext cx="2133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133600" y="3352800"/>
            <a:ext cx="2209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343400" y="3352800"/>
            <a:ext cx="2895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flipH="1" flipV="1">
            <a:off x="5181600" y="3810000"/>
            <a:ext cx="914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flipH="1" flipV="1">
            <a:off x="5219700" y="37719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flipH="1" flipV="1">
            <a:off x="5638006" y="4191000"/>
            <a:ext cx="794"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ПРИРОДНИ ТОК БОЛЕСТИ</a:t>
            </a:r>
            <a:endParaRPr lang="en-US" sz="3200" dirty="0"/>
          </a:p>
        </p:txBody>
      </p:sp>
      <p:sp>
        <p:nvSpPr>
          <p:cNvPr id="3" name="Content Placeholder 2"/>
          <p:cNvSpPr>
            <a:spLocks noGrp="1"/>
          </p:cNvSpPr>
          <p:nvPr>
            <p:ph idx="1"/>
          </p:nvPr>
        </p:nvSpPr>
        <p:spPr/>
        <p:txBody>
          <a:bodyPr>
            <a:normAutofit/>
          </a:bodyPr>
          <a:lstStyle/>
          <a:p>
            <a:r>
              <a:rPr lang="sr-Cyrl-RS" b="1" dirty="0">
                <a:latin typeface="Times New Roman" pitchFamily="18" charset="0"/>
                <a:cs typeface="Times New Roman" pitchFamily="18" charset="0"/>
              </a:rPr>
              <a:t>Критичну тачку </a:t>
            </a:r>
            <a:r>
              <a:rPr lang="sr-Cyrl-RS" dirty="0">
                <a:latin typeface="Times New Roman" pitchFamily="18" charset="0"/>
                <a:cs typeface="Times New Roman" pitchFamily="18" charset="0"/>
              </a:rPr>
              <a:t>у моделу природног тока болести описао је Хачинсон (Хутцхинсон) 1960. године, указујући на чињеницу да ће лечење, уколико се с њим почне пре критичног момента, бити ефектније и лакше, а јављање последица биће предупређено. Уколико се с лечењем закасни и започне тек после критичног момента, може се очекивати неповољан ток болести и поред примене најсавременијих терапијских поступака. Терапија примењена после критичног момента не доприноси измени природног тока болести</a:t>
            </a:r>
            <a:endParaRPr lang="en-US" i="1"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ПРИРОДНИ ТОК БОЛЕСТИ</a:t>
            </a:r>
            <a:endParaRPr lang="en-US" sz="3200" dirty="0"/>
          </a:p>
        </p:txBody>
      </p:sp>
      <p:sp>
        <p:nvSpPr>
          <p:cNvPr id="3" name="Content Placeholder 2"/>
          <p:cNvSpPr>
            <a:spLocks noGrp="1"/>
          </p:cNvSpPr>
          <p:nvPr>
            <p:ph idx="1"/>
          </p:nvPr>
        </p:nvSpPr>
        <p:spPr/>
        <p:txBody>
          <a:bodyPr/>
          <a:lstStyle/>
          <a:p>
            <a:r>
              <a:rPr lang="sr-Cyrl-RS" dirty="0"/>
              <a:t>Може се рећи да терапија започета у било које време пре критичне тачке представља ефикасну превентивну меру, и што је тај моменат раније установљен, то је предузета терапија моћнија и излечење вероватније</a:t>
            </a:r>
            <a:endParaRPr lang="en-US"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УВОД</a:t>
            </a:r>
            <a:endParaRPr lang="en-US" dirty="0"/>
          </a:p>
        </p:txBody>
      </p:sp>
      <p:sp>
        <p:nvSpPr>
          <p:cNvPr id="3" name="Content Placeholder 2"/>
          <p:cNvSpPr>
            <a:spLocks noGrp="1"/>
          </p:cNvSpPr>
          <p:nvPr>
            <p:ph idx="1"/>
          </p:nvPr>
        </p:nvSpPr>
        <p:spPr/>
        <p:txBody>
          <a:bodyPr>
            <a:normAutofit lnSpcReduction="10000"/>
          </a:bodyPr>
          <a:lstStyle/>
          <a:p>
            <a:r>
              <a:rPr lang="sr-Cyrl-RS" dirty="0">
                <a:latin typeface="Times New Roman" pitchFamily="18" charset="0"/>
                <a:cs typeface="Times New Roman" pitchFamily="18" charset="0"/>
              </a:rPr>
              <a:t>Здравствена заштита, према </a:t>
            </a:r>
            <a:r>
              <a:rPr lang="sr-Cyrl-RS" dirty="0" smtClean="0">
                <a:latin typeface="Times New Roman" pitchFamily="18" charset="0"/>
                <a:cs typeface="Times New Roman" pitchFamily="18" charset="0"/>
              </a:rPr>
              <a:t> Закону </a:t>
            </a:r>
            <a:r>
              <a:rPr lang="sr-Cyrl-RS" dirty="0">
                <a:latin typeface="Times New Roman" pitchFamily="18" charset="0"/>
                <a:cs typeface="Times New Roman" pitchFamily="18" charset="0"/>
              </a:rPr>
              <a:t>о здравственој заштити Републике Србије је: организована и свеобухватна делатност друштва са основним циљем да се оствари највиши могући ниво очувања здравља грађана и породице</a:t>
            </a:r>
          </a:p>
          <a:p>
            <a:r>
              <a:rPr lang="sr-Cyrl-RS" dirty="0">
                <a:latin typeface="Times New Roman" pitchFamily="18" charset="0"/>
                <a:cs typeface="Times New Roman" pitchFamily="18" charset="0"/>
              </a:rPr>
              <a:t>Здравствена заштита, у смислу овог закона, обухвата: ″спровођење мера за очување и унапређење здравља грађана, спречавање, сузбијање и рано откривање болести, повреда и других поремећаја здравља, благовремено и ефикасно лечење и рехабилитацију.″</a:t>
            </a:r>
            <a:endParaRPr lang="sr-Latn-RS" dirty="0" smtClean="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НИВОИ ПРЕВЕНЦИЈЕ</a:t>
            </a:r>
            <a:endParaRPr lang="en-US" sz="3200" dirty="0"/>
          </a:p>
        </p:txBody>
      </p:sp>
      <p:sp>
        <p:nvSpPr>
          <p:cNvPr id="3" name="Content Placeholder 2"/>
          <p:cNvSpPr>
            <a:spLocks noGrp="1"/>
          </p:cNvSpPr>
          <p:nvPr>
            <p:ph idx="1"/>
          </p:nvPr>
        </p:nvSpPr>
        <p:spPr/>
        <p:txBody>
          <a:bodyPr/>
          <a:lstStyle/>
          <a:p>
            <a:r>
              <a:rPr lang="sr-Cyrl-RS" dirty="0">
                <a:latin typeface="Times New Roman" pitchFamily="18" charset="0"/>
                <a:cs typeface="Times New Roman" pitchFamily="18" charset="0"/>
              </a:rPr>
              <a:t>Превентивне мере могу се примењивати у било ком стадијуму природног тока болести како би се спречила даља прогресија стања</a:t>
            </a:r>
          </a:p>
          <a:p>
            <a:r>
              <a:rPr lang="sr-Cyrl-RS" dirty="0">
                <a:latin typeface="Times New Roman" pitchFamily="18" charset="0"/>
                <a:cs typeface="Times New Roman" pitchFamily="18" charset="0"/>
              </a:rPr>
              <a:t>Педесетих година прошлог века, Левел и Кларк увели су појам нивоа превенције, надовезујући се на знања о природном току болести</a:t>
            </a:r>
          </a:p>
          <a:p>
            <a:r>
              <a:rPr lang="sr-Cyrl-RS" dirty="0">
                <a:latin typeface="Times New Roman" pitchFamily="18" charset="0"/>
                <a:cs typeface="Times New Roman" pitchFamily="18" charset="0"/>
              </a:rPr>
              <a:t>Три основна нивоа превенције, како су их описала ова два аутора, јесу: </a:t>
            </a:r>
            <a:r>
              <a:rPr lang="sr-Cyrl-RS" b="1" dirty="0">
                <a:latin typeface="Times New Roman" pitchFamily="18" charset="0"/>
                <a:cs typeface="Times New Roman" pitchFamily="18" charset="0"/>
              </a:rPr>
              <a:t>примарни, секундарни и терцијарни</a:t>
            </a:r>
            <a:r>
              <a:rPr lang="sr-Cyrl-RS" dirty="0">
                <a:latin typeface="Times New Roman" pitchFamily="18" charset="0"/>
                <a:cs typeface="Times New Roman" pitchFamily="18" charset="0"/>
              </a:rPr>
              <a:t>. Они су, по природи, комплементарни, а у извесном смислу се и преклапају</a:t>
            </a:r>
            <a:endParaRPr lang="en-US" i="1"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НИВОИ ПРЕВЕНЦИЈЕ</a:t>
            </a:r>
            <a:r>
              <a:rPr lang="sr-Latn-RS" sz="3200" dirty="0" smtClean="0"/>
              <a:t/>
            </a:r>
            <a:br>
              <a:rPr lang="sr-Latn-RS" sz="3200" dirty="0" smtClean="0"/>
            </a:br>
            <a:r>
              <a:rPr lang="sr-Cyrl-RS" sz="1800" dirty="0" smtClean="0"/>
              <a:t>ТРИ НИВОА ПРЕВЕНЦИЈЕ ПРЕМА </a:t>
            </a:r>
            <a:r>
              <a:rPr lang="sr-Latn-RS" sz="1800" dirty="0" smtClean="0"/>
              <a:t>levelu </a:t>
            </a:r>
            <a:r>
              <a:rPr lang="sr-Cyrl-RS" sz="1800" dirty="0"/>
              <a:t>И</a:t>
            </a:r>
            <a:r>
              <a:rPr lang="sr-Latn-RS" sz="1800" dirty="0" smtClean="0"/>
              <a:t> klarku</a:t>
            </a:r>
            <a:endParaRPr lang="en-US" sz="1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64713925"/>
              </p:ext>
            </p:extLst>
          </p:nvPr>
        </p:nvGraphicFramePr>
        <p:xfrm>
          <a:off x="457200" y="1609725"/>
          <a:ext cx="7239000" cy="2565400"/>
        </p:xfrm>
        <a:graphic>
          <a:graphicData uri="http://schemas.openxmlformats.org/drawingml/2006/table">
            <a:tbl>
              <a:tblPr firstRow="1" bandRow="1">
                <a:tableStyleId>{5C22544A-7EE6-4342-B048-85BDC9FD1C3A}</a:tableStyleId>
              </a:tblPr>
              <a:tblGrid>
                <a:gridCol w="3619500"/>
                <a:gridCol w="3619500"/>
              </a:tblGrid>
              <a:tr h="370840">
                <a:tc>
                  <a:txBody>
                    <a:bodyPr/>
                    <a:lstStyle/>
                    <a:p>
                      <a:r>
                        <a:rPr lang="sr-Cyrl-RS" dirty="0" smtClean="0"/>
                        <a:t>НИВОИ ПРЕВЕНЦИЈЕ</a:t>
                      </a:r>
                      <a:endParaRPr lang="en-US" dirty="0"/>
                    </a:p>
                  </a:txBody>
                  <a:tcPr/>
                </a:tc>
                <a:tc>
                  <a:txBody>
                    <a:bodyPr/>
                    <a:lstStyle/>
                    <a:p>
                      <a:r>
                        <a:rPr lang="sr-Cyrl-RS" dirty="0" smtClean="0"/>
                        <a:t>МЕРЕ И АКТИВНОСТИ</a:t>
                      </a:r>
                      <a:endParaRPr lang="en-US" dirty="0"/>
                    </a:p>
                  </a:txBody>
                  <a:tcPr/>
                </a:tc>
              </a:tr>
              <a:tr h="370840">
                <a:tc>
                  <a:txBody>
                    <a:bodyPr/>
                    <a:lstStyle/>
                    <a:p>
                      <a:r>
                        <a:rPr lang="sr-Cyrl-RS" dirty="0" smtClean="0"/>
                        <a:t>Примарна</a:t>
                      </a:r>
                      <a:r>
                        <a:rPr lang="sr-Cyrl-RS" baseline="0" dirty="0" smtClean="0"/>
                        <a:t> превенција</a:t>
                      </a:r>
                      <a:endParaRPr lang="en-US" dirty="0"/>
                    </a:p>
                  </a:txBody>
                  <a:tcPr/>
                </a:tc>
                <a:tc>
                  <a:txBody>
                    <a:bodyPr/>
                    <a:lstStyle/>
                    <a:p>
                      <a:r>
                        <a:rPr lang="en-US" dirty="0" smtClean="0"/>
                        <a:t>•</a:t>
                      </a:r>
                      <a:r>
                        <a:rPr lang="sr-Latn-RS" dirty="0" smtClean="0"/>
                        <a:t> </a:t>
                      </a:r>
                      <a:r>
                        <a:rPr lang="sr-Cyrl-RS" dirty="0" smtClean="0"/>
                        <a:t>Унапређење здравља</a:t>
                      </a:r>
                      <a:endParaRPr lang="sr-Latn-RS" dirty="0" smtClean="0"/>
                    </a:p>
                    <a:p>
                      <a:r>
                        <a:rPr lang="sr-Latn-RS" dirty="0" smtClean="0"/>
                        <a:t>• </a:t>
                      </a:r>
                      <a:r>
                        <a:rPr lang="sr-Cyrl-RS" dirty="0" smtClean="0"/>
                        <a:t>Специфична</a:t>
                      </a:r>
                      <a:r>
                        <a:rPr lang="sr-Cyrl-RS" baseline="0" dirty="0" smtClean="0"/>
                        <a:t> заштита</a:t>
                      </a:r>
                      <a:endParaRPr lang="en-US" dirty="0"/>
                    </a:p>
                  </a:txBody>
                  <a:tcPr/>
                </a:tc>
              </a:tr>
              <a:tr h="370840">
                <a:tc>
                  <a:txBody>
                    <a:bodyPr/>
                    <a:lstStyle/>
                    <a:p>
                      <a:r>
                        <a:rPr lang="sr-Cyrl-RS" dirty="0" smtClean="0"/>
                        <a:t>Секундарна</a:t>
                      </a:r>
                      <a:r>
                        <a:rPr lang="sr-Cyrl-RS" baseline="0" dirty="0" smtClean="0"/>
                        <a:t> превенција</a:t>
                      </a:r>
                      <a:endParaRPr lang="en-US" dirty="0"/>
                    </a:p>
                  </a:txBody>
                  <a:tcPr/>
                </a:tc>
                <a:tc>
                  <a:txBody>
                    <a:bodyPr/>
                    <a:lstStyle/>
                    <a:p>
                      <a:r>
                        <a:rPr lang="en-US" dirty="0" smtClean="0"/>
                        <a:t>•</a:t>
                      </a:r>
                      <a:r>
                        <a:rPr lang="sr-Latn-RS" dirty="0" smtClean="0"/>
                        <a:t> </a:t>
                      </a:r>
                      <a:r>
                        <a:rPr lang="sr-Cyrl-RS" dirty="0" smtClean="0"/>
                        <a:t>Рано</a:t>
                      </a:r>
                      <a:r>
                        <a:rPr lang="sr-Cyrl-RS" baseline="0" dirty="0" smtClean="0"/>
                        <a:t> откривање болести</a:t>
                      </a:r>
                      <a:endParaRPr lang="sr-Latn-RS" dirty="0" smtClean="0"/>
                    </a:p>
                    <a:p>
                      <a:pPr algn="l"/>
                      <a:r>
                        <a:rPr lang="sr-Latn-RS" dirty="0" smtClean="0"/>
                        <a:t>• </a:t>
                      </a:r>
                      <a:r>
                        <a:rPr lang="sr-Cyrl-RS" dirty="0" smtClean="0"/>
                        <a:t>Благовремено</a:t>
                      </a:r>
                      <a:r>
                        <a:rPr lang="sr-Cyrl-RS" baseline="0" dirty="0" smtClean="0"/>
                        <a:t> и ефикасно лечење</a:t>
                      </a:r>
                      <a:r>
                        <a:rPr lang="sr-Latn-RS" dirty="0" smtClean="0"/>
                        <a:t> </a:t>
                      </a:r>
                      <a:endParaRPr lang="en-US" dirty="0"/>
                    </a:p>
                  </a:txBody>
                  <a:tcPr/>
                </a:tc>
              </a:tr>
              <a:tr h="370840">
                <a:tc>
                  <a:txBody>
                    <a:bodyPr/>
                    <a:lstStyle/>
                    <a:p>
                      <a:r>
                        <a:rPr lang="sr-Latn-RS" dirty="0" smtClean="0"/>
                        <a:t>T</a:t>
                      </a:r>
                      <a:r>
                        <a:rPr lang="sr-Cyrl-RS" dirty="0" smtClean="0"/>
                        <a:t>ерцијарна</a:t>
                      </a:r>
                      <a:r>
                        <a:rPr lang="sr-Cyrl-RS" baseline="0" dirty="0" smtClean="0"/>
                        <a:t> превенција</a:t>
                      </a:r>
                      <a:endParaRPr lang="en-US" dirty="0"/>
                    </a:p>
                  </a:txBody>
                  <a:tcPr/>
                </a:tc>
                <a:tc>
                  <a:txBody>
                    <a:bodyPr/>
                    <a:lstStyle/>
                    <a:p>
                      <a:r>
                        <a:rPr lang="en-US" dirty="0" smtClean="0"/>
                        <a:t>•</a:t>
                      </a:r>
                      <a:r>
                        <a:rPr lang="sr-Latn-RS" dirty="0" smtClean="0"/>
                        <a:t> O</a:t>
                      </a:r>
                      <a:r>
                        <a:rPr lang="sr-Cyrl-RS" dirty="0" smtClean="0"/>
                        <a:t>граничење неспособности</a:t>
                      </a:r>
                      <a:endParaRPr lang="sr-Latn-RS" dirty="0" smtClean="0"/>
                    </a:p>
                    <a:p>
                      <a:r>
                        <a:rPr lang="sr-Latn-RS" dirty="0" smtClean="0"/>
                        <a:t>• </a:t>
                      </a:r>
                      <a:r>
                        <a:rPr lang="sr-Cyrl-RS" dirty="0" smtClean="0"/>
                        <a:t>Рехабилитација</a:t>
                      </a:r>
                      <a:endParaRPr lang="en-US" dirty="0"/>
                    </a:p>
                  </a:txBody>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НИВОИ ПРЕВЕНЦИЈЕ</a:t>
            </a:r>
            <a:endParaRPr lang="en-US" sz="3200" dirty="0"/>
          </a:p>
        </p:txBody>
      </p:sp>
      <p:sp>
        <p:nvSpPr>
          <p:cNvPr id="3" name="Content Placeholder 2"/>
          <p:cNvSpPr>
            <a:spLocks noGrp="1"/>
          </p:cNvSpPr>
          <p:nvPr>
            <p:ph idx="1"/>
          </p:nvPr>
        </p:nvSpPr>
        <p:spPr/>
        <p:txBody>
          <a:bodyPr>
            <a:normAutofit fontScale="92500" lnSpcReduction="10000"/>
          </a:bodyPr>
          <a:lstStyle/>
          <a:p>
            <a:r>
              <a:rPr lang="sr-Cyrl-RS" dirty="0">
                <a:latin typeface="Times New Roman" pitchFamily="18" charset="0"/>
                <a:cs typeface="Times New Roman" pitchFamily="18" charset="0"/>
              </a:rPr>
              <a:t>Примордијална превенција се односи на мере и поступке којима се спречава појава и успостављање околинских, економских, социјалних и бихевиоралних услова, као и културолошких образаца (понашања) који повећавају ризик од болести. Она се бави контролом најширих детерминанти здравља, док се примарна превенција фокусира на контролу изложености факторима ризика</a:t>
            </a:r>
          </a:p>
          <a:p>
            <a:r>
              <a:rPr lang="sr-Cyrl-RS" dirty="0">
                <a:latin typeface="Times New Roman" pitchFamily="18" charset="0"/>
                <a:cs typeface="Times New Roman" pitchFamily="18" charset="0"/>
              </a:rPr>
              <a:t>Здрављу читаве популације највише доприносе примордијална и примарна превенција, док се мере секундарне и терцијарне превенције односе, пре свега, на већ оболеле</a:t>
            </a:r>
            <a:endParaRPr lang="en-US"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НИВОИ ПРЕВЕНЦИЈЕ</a:t>
            </a:r>
            <a:r>
              <a:rPr lang="sr-Latn-RS" sz="3200" dirty="0" smtClean="0"/>
              <a:t/>
            </a:r>
            <a:br>
              <a:rPr lang="sr-Latn-RS" sz="3200" dirty="0" smtClean="0"/>
            </a:br>
            <a:r>
              <a:rPr lang="sr-Latn-RS" sz="3200" dirty="0" smtClean="0"/>
              <a:t> </a:t>
            </a:r>
            <a:r>
              <a:rPr lang="sr-Cyrl-RS" sz="2000" dirty="0"/>
              <a:t>У</a:t>
            </a:r>
            <a:r>
              <a:rPr lang="sr-Latn-RS" sz="2000" dirty="0" smtClean="0"/>
              <a:t> </a:t>
            </a:r>
            <a:r>
              <a:rPr lang="sr-Cyrl-RS" sz="2000" dirty="0" smtClean="0"/>
              <a:t>ОДНОСУ</a:t>
            </a:r>
            <a:r>
              <a:rPr lang="sr-Latn-RS" sz="2000" dirty="0" smtClean="0"/>
              <a:t> </a:t>
            </a:r>
            <a:r>
              <a:rPr lang="sr-Cyrl-RS" sz="2000" dirty="0" smtClean="0"/>
              <a:t>НА</a:t>
            </a:r>
            <a:r>
              <a:rPr lang="sr-Latn-RS" sz="2000" dirty="0" smtClean="0"/>
              <a:t> </a:t>
            </a:r>
            <a:r>
              <a:rPr lang="sr-Cyrl-RS" sz="2000" dirty="0" smtClean="0"/>
              <a:t>ПРИРОДНИ</a:t>
            </a:r>
            <a:r>
              <a:rPr lang="sr-Latn-RS" sz="2000" dirty="0" smtClean="0"/>
              <a:t> </a:t>
            </a:r>
            <a:r>
              <a:rPr lang="sr-Cyrl-RS" sz="2000" dirty="0" smtClean="0"/>
              <a:t>ТОК</a:t>
            </a:r>
            <a:r>
              <a:rPr lang="sr-Latn-RS" sz="2000" dirty="0" smtClean="0"/>
              <a:t> </a:t>
            </a:r>
            <a:r>
              <a:rPr lang="sr-Cyrl-RS" sz="2000" dirty="0" smtClean="0"/>
              <a:t>БОЛЕСТИ</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97874724"/>
              </p:ext>
            </p:extLst>
          </p:nvPr>
        </p:nvGraphicFramePr>
        <p:xfrm>
          <a:off x="152400" y="1752600"/>
          <a:ext cx="7924800" cy="4975860"/>
        </p:xfrm>
        <a:graphic>
          <a:graphicData uri="http://schemas.openxmlformats.org/drawingml/2006/table">
            <a:tbl>
              <a:tblPr firstRow="1" bandRow="1">
                <a:tableStyleId>{5C22544A-7EE6-4342-B048-85BDC9FD1C3A}</a:tableStyleId>
              </a:tblPr>
              <a:tblGrid>
                <a:gridCol w="7924800"/>
              </a:tblGrid>
              <a:tr h="476250">
                <a:tc>
                  <a:txBody>
                    <a:bodyPr/>
                    <a:lstStyle/>
                    <a:p>
                      <a:r>
                        <a:rPr lang="sr-Latn-RS" baseline="0" dirty="0" smtClean="0"/>
                        <a:t>                                       </a:t>
                      </a:r>
                      <a:r>
                        <a:rPr lang="sr-Cyrl-RS" baseline="0" dirty="0" smtClean="0"/>
                        <a:t>ПРИРОДНИ ТОК БОЛЕСТИ</a:t>
                      </a:r>
                      <a:endParaRPr lang="en-US" dirty="0"/>
                    </a:p>
                  </a:txBody>
                  <a:tcPr/>
                </a:tc>
              </a:tr>
              <a:tr h="476250">
                <a:tc>
                  <a:txBody>
                    <a:bodyPr/>
                    <a:lstStyle/>
                    <a:p>
                      <a:r>
                        <a:rPr lang="sr-Latn-RS" dirty="0" smtClean="0"/>
                        <a:t>            </a:t>
                      </a:r>
                      <a:r>
                        <a:rPr lang="sr-Latn-RS" b="1" dirty="0" smtClean="0"/>
                        <a:t>E</a:t>
                      </a:r>
                      <a:r>
                        <a:rPr lang="sr-Cyrl-RS" b="1" dirty="0" smtClean="0"/>
                        <a:t>ТИОЛОШКА</a:t>
                      </a:r>
                      <a:r>
                        <a:rPr lang="sr-Cyrl-RS" b="1" baseline="0" dirty="0" smtClean="0"/>
                        <a:t> ФАЗА</a:t>
                      </a:r>
                      <a:endParaRPr lang="en-US" dirty="0"/>
                    </a:p>
                  </a:txBody>
                  <a:tcPr/>
                </a:tc>
              </a:tr>
              <a:tr h="476250">
                <a:tc>
                  <a:txBody>
                    <a:bodyPr/>
                    <a:lstStyle/>
                    <a:p>
                      <a:r>
                        <a:rPr lang="sr-Latn-RS" dirty="0" smtClean="0"/>
                        <a:t>Odrednice zdravlja:     Faktori</a:t>
                      </a:r>
                      <a:r>
                        <a:rPr lang="sr-Latn-RS" baseline="0" dirty="0" smtClean="0"/>
                        <a:t>          Preklinička    Klinička        Postklinička</a:t>
                      </a:r>
                      <a:endParaRPr lang="sr-Latn-RS" dirty="0" smtClean="0"/>
                    </a:p>
                    <a:p>
                      <a:r>
                        <a:rPr lang="sr-Latn-RS" dirty="0" smtClean="0"/>
                        <a:t>    biološke                   rizika i               faza            faza                faza</a:t>
                      </a:r>
                    </a:p>
                    <a:p>
                      <a:r>
                        <a:rPr lang="sr-Latn-RS" dirty="0" smtClean="0"/>
                        <a:t>    socijalne               protektivni</a:t>
                      </a:r>
                    </a:p>
                    <a:p>
                      <a:r>
                        <a:rPr lang="sr-Latn-RS" dirty="0" smtClean="0"/>
                        <a:t>    okolinske                 faktori</a:t>
                      </a:r>
                      <a:endParaRPr lang="en-US" dirty="0"/>
                    </a:p>
                  </a:txBody>
                  <a:tcPr/>
                </a:tc>
              </a:tr>
              <a:tr h="476250">
                <a:tc>
                  <a:txBody>
                    <a:bodyPr/>
                    <a:lstStyle/>
                    <a:p>
                      <a:r>
                        <a:rPr lang="sr-Latn-RS" dirty="0" smtClean="0"/>
                        <a:t> </a:t>
                      </a:r>
                      <a:r>
                        <a:rPr lang="sr-Latn-RS" b="1" dirty="0" smtClean="0"/>
                        <a:t>Primordijalna               Primarna            Sekundarna            Tercijarna</a:t>
                      </a:r>
                    </a:p>
                    <a:p>
                      <a:r>
                        <a:rPr lang="sr-Latn-RS" b="1" baseline="0" dirty="0" smtClean="0"/>
                        <a:t>   prevencija:                prevencija:          prevencija:           prevencija:</a:t>
                      </a:r>
                    </a:p>
                    <a:p>
                      <a:r>
                        <a:rPr lang="sr-Latn-RS" b="1" baseline="0" dirty="0" smtClean="0"/>
                        <a:t> </a:t>
                      </a:r>
                      <a:endParaRPr lang="sr-Latn-RS" b="0" baseline="0" dirty="0" smtClean="0"/>
                    </a:p>
                    <a:p>
                      <a:r>
                        <a:rPr lang="sr-Latn-RS" b="0" baseline="0" dirty="0" smtClean="0"/>
                        <a:t>Unapređenje svih      Nespecifične i         Rano otkrivanje i       Sprečavanje</a:t>
                      </a:r>
                    </a:p>
                    <a:p>
                      <a:r>
                        <a:rPr lang="sr-Latn-RS" b="0" baseline="0" dirty="0" smtClean="0"/>
                        <a:t>uslova u društvu        specifične mere         blagovremeno           recidiva i </a:t>
                      </a:r>
                    </a:p>
                    <a:p>
                      <a:r>
                        <a:rPr lang="sr-Latn-RS" b="0" baseline="0" dirty="0" smtClean="0"/>
                        <a:t>koji doprinose        unapređenja zdravlja    lečenje bolesti,          daljih</a:t>
                      </a:r>
                    </a:p>
                    <a:p>
                      <a:r>
                        <a:rPr lang="sr-Latn-RS" b="0" baseline="0" dirty="0" smtClean="0"/>
                        <a:t>merama primarne       i sprečavanja            u fazi kada se       komplikacija</a:t>
                      </a:r>
                    </a:p>
                    <a:p>
                      <a:r>
                        <a:rPr lang="sr-Latn-RS" b="0" baseline="0" dirty="0" smtClean="0"/>
                        <a:t>prevencije                bolesti ili povreda       patološki proces        bolesti,</a:t>
                      </a:r>
                    </a:p>
                    <a:p>
                      <a:r>
                        <a:rPr lang="sr-Latn-RS" dirty="0" smtClean="0"/>
                        <a:t>                                modifikovanjem                može               merama</a:t>
                      </a:r>
                    </a:p>
                    <a:p>
                      <a:r>
                        <a:rPr lang="sr-Latn-RS" dirty="0" smtClean="0"/>
                        <a:t>                                 faktora rizika             modifikovati        rehabilitacije</a:t>
                      </a:r>
                      <a:endParaRPr lang="en-US" dirty="0"/>
                    </a:p>
                  </a:txBody>
                  <a:tcPr/>
                </a:tc>
              </a:tr>
            </a:tbl>
          </a:graphicData>
        </a:graphic>
      </p:graphicFrame>
      <p:cxnSp>
        <p:nvCxnSpPr>
          <p:cNvPr id="6" name="Straight Arrow Connector 5"/>
          <p:cNvCxnSpPr/>
          <p:nvPr/>
        </p:nvCxnSpPr>
        <p:spPr>
          <a:xfrm>
            <a:off x="1600200" y="32004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581400" y="32004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953000" y="32004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324600" y="32004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828800" y="43434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038600" y="43434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943600" y="43434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991394" y="5714206"/>
            <a:ext cx="22860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4457700" y="4914900"/>
            <a:ext cx="76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3391694" y="5828506"/>
            <a:ext cx="2057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5487194" y="5714206"/>
            <a:ext cx="19812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urved Connector 23"/>
          <p:cNvCxnSpPr/>
          <p:nvPr/>
        </p:nvCxnSpPr>
        <p:spPr>
          <a:xfrm>
            <a:off x="457200" y="2667000"/>
            <a:ext cx="2819400" cy="1588"/>
          </a:xfrm>
          <a:prstGeom prst="curved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ПРИМАРНА ПРЕВЕНЦИЈА</a:t>
            </a:r>
            <a:endParaRPr lang="en-US" sz="3200" dirty="0"/>
          </a:p>
        </p:txBody>
      </p:sp>
      <p:pic>
        <p:nvPicPr>
          <p:cNvPr id="2050" name="Picture 2" descr="C:\Users\Korisnik\Desktop\images (2).jpg"/>
          <p:cNvPicPr>
            <a:picLocks noGrp="1" noChangeAspect="1" noChangeArrowheads="1"/>
          </p:cNvPicPr>
          <p:nvPr>
            <p:ph idx="1"/>
          </p:nvPr>
        </p:nvPicPr>
        <p:blipFill>
          <a:blip r:embed="rId2"/>
          <a:srcRect/>
          <a:stretch>
            <a:fillRect/>
          </a:stretch>
        </p:blipFill>
        <p:spPr bwMode="auto">
          <a:xfrm>
            <a:off x="838200" y="1891506"/>
            <a:ext cx="6427787" cy="3213894"/>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sr-Cyrl-RS" sz="3200" dirty="0" smtClean="0"/>
              <a:t>Примарна превенција</a:t>
            </a:r>
            <a:r>
              <a:rPr lang="sr-Latn-RS" sz="3200" dirty="0" smtClean="0"/>
              <a:t/>
            </a:r>
            <a:br>
              <a:rPr lang="sr-Latn-RS" sz="3200" dirty="0" smtClean="0"/>
            </a:br>
            <a:r>
              <a:rPr lang="sr-Cyrl-RS" sz="1900" dirty="0" smtClean="0"/>
              <a:t>неспецифичне мере</a:t>
            </a:r>
            <a:r>
              <a:rPr lang="sr-Latn-RS" sz="1900" dirty="0" smtClean="0"/>
              <a:t>– </a:t>
            </a:r>
            <a:r>
              <a:rPr lang="sr-Cyrl-RS" sz="1900" dirty="0" smtClean="0"/>
              <a:t>очување и унапређење здравља</a:t>
            </a:r>
            <a:endParaRPr lang="en-US" sz="1900" dirty="0"/>
          </a:p>
        </p:txBody>
      </p:sp>
      <p:sp>
        <p:nvSpPr>
          <p:cNvPr id="3" name="Content Placeholder 2"/>
          <p:cNvSpPr>
            <a:spLocks noGrp="1"/>
          </p:cNvSpPr>
          <p:nvPr>
            <p:ph idx="1"/>
          </p:nvPr>
        </p:nvSpPr>
        <p:spPr/>
        <p:txBody>
          <a:bodyPr>
            <a:normAutofit fontScale="92500"/>
          </a:bodyPr>
          <a:lstStyle/>
          <a:p>
            <a:pPr>
              <a:buNone/>
            </a:pPr>
            <a:r>
              <a:rPr lang="sr-Latn-RS" dirty="0" smtClean="0">
                <a:latin typeface="Times New Roman" pitchFamily="18" charset="0"/>
                <a:cs typeface="Times New Roman" pitchFamily="18" charset="0"/>
              </a:rPr>
              <a:t>   </a:t>
            </a:r>
            <a:r>
              <a:rPr lang="sr-Cyrl-RS" dirty="0">
                <a:latin typeface="Times New Roman" pitchFamily="18" charset="0"/>
                <a:cs typeface="Times New Roman" pitchFamily="18" charset="0"/>
              </a:rPr>
              <a:t>Оне су намењене целокупној популацији и нису усмерене ка посебној врсти обољења, па су по свом карактеру неспецифичне. То су, заправо, све мере повећања стандарда живота, заштите човекове околине као и мере за здравији живот у целини. Најважније мере неспецифичне превенције јесу:</a:t>
            </a:r>
          </a:p>
          <a:p>
            <a:pPr>
              <a:buNone/>
            </a:pPr>
            <a:r>
              <a:rPr lang="sr-Cyrl-RS" b="1" dirty="0">
                <a:latin typeface="Times New Roman" pitchFamily="18" charset="0"/>
                <a:cs typeface="Times New Roman" pitchFamily="18" charset="0"/>
              </a:rPr>
              <a:t>Општа и лична хигијена </a:t>
            </a:r>
            <a:r>
              <a:rPr lang="sr-Cyrl-RS" dirty="0">
                <a:latin typeface="Times New Roman" pitchFamily="18" charset="0"/>
                <a:cs typeface="Times New Roman" pitchFamily="18" charset="0"/>
              </a:rPr>
              <a:t>– одавно су препознате као изузетно важне мере очувања и унапређења здравља. Оне обухватају свакодневно туширање и редовно прање зуба и руку (сапуном), здраву одећу и удобну обућу, довољно сна и одмора у чистој постељи; хигијену животног и радног простора</a:t>
            </a:r>
            <a:endParaRPr lang="en-US" b="1"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sr-Cyrl-RS" sz="3200" dirty="0"/>
              <a:t>Примарна превенција</a:t>
            </a:r>
            <a:br>
              <a:rPr lang="sr-Cyrl-RS" sz="3200" dirty="0"/>
            </a:br>
            <a:r>
              <a:rPr lang="sr-Cyrl-RS" sz="1800" dirty="0"/>
              <a:t>неспецифичне мере– очување и унапређење здравља</a:t>
            </a:r>
            <a:endParaRPr lang="en-US" sz="1800" dirty="0"/>
          </a:p>
        </p:txBody>
      </p:sp>
      <p:sp>
        <p:nvSpPr>
          <p:cNvPr id="3" name="Content Placeholder 2"/>
          <p:cNvSpPr>
            <a:spLocks noGrp="1"/>
          </p:cNvSpPr>
          <p:nvPr>
            <p:ph idx="1"/>
          </p:nvPr>
        </p:nvSpPr>
        <p:spPr/>
        <p:txBody>
          <a:bodyPr>
            <a:normAutofit lnSpcReduction="10000"/>
          </a:bodyPr>
          <a:lstStyle/>
          <a:p>
            <a:r>
              <a:rPr lang="sr-Cyrl-RS" b="1" dirty="0">
                <a:latin typeface="Times New Roman" pitchFamily="18" charset="0"/>
                <a:cs typeface="Times New Roman" pitchFamily="18" charset="0"/>
              </a:rPr>
              <a:t>Исправна вода за пиће </a:t>
            </a:r>
            <a:r>
              <a:rPr lang="sr-Cyrl-RS" dirty="0">
                <a:latin typeface="Times New Roman" pitchFamily="18" charset="0"/>
                <a:cs typeface="Times New Roman" pitchFamily="18" charset="0"/>
              </a:rPr>
              <a:t>– обезбеђује се контролом микробиолошке и физичко-хемијске исправности воде, а њен значај посебно је велики у срединама где не постоји централно водоснабдевање</a:t>
            </a:r>
          </a:p>
          <a:p>
            <a:r>
              <a:rPr lang="sr-Cyrl-RS" b="1" dirty="0">
                <a:latin typeface="Times New Roman" pitchFamily="18" charset="0"/>
                <a:cs typeface="Times New Roman" pitchFamily="18" charset="0"/>
              </a:rPr>
              <a:t>Уравнотежена исхрана </a:t>
            </a:r>
            <a:r>
              <a:rPr lang="sr-Cyrl-RS" dirty="0">
                <a:latin typeface="Times New Roman" pitchFamily="18" charset="0"/>
                <a:cs typeface="Times New Roman" pitchFamily="18" charset="0"/>
              </a:rPr>
              <a:t>– смањује ризик од настанка многих болести, укључујући и неколико водећих узрока смрти данашњице: болести срца и крвних судова, малигне болести, мождани удар и дијабетес типа 2. Она подразумева добро уравнотежен однос свих хранљивих материја у исхрани, посебно оних најнеопходнијих, и адекватан калоријски унос</a:t>
            </a:r>
            <a:endParaRPr lang="en-US"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Cyrl-RS" sz="3600" dirty="0"/>
              <a:t>Примарна превенција</a:t>
            </a:r>
            <a:br>
              <a:rPr lang="sr-Cyrl-RS" sz="3600" dirty="0"/>
            </a:br>
            <a:r>
              <a:rPr lang="sr-Cyrl-RS" sz="2000" dirty="0"/>
              <a:t>неспецифичне мере– очување и унапређење здравља</a:t>
            </a:r>
            <a:endParaRPr lang="en-US" sz="2000" dirty="0"/>
          </a:p>
        </p:txBody>
      </p:sp>
      <p:sp>
        <p:nvSpPr>
          <p:cNvPr id="3" name="Content Placeholder 2"/>
          <p:cNvSpPr>
            <a:spLocks noGrp="1"/>
          </p:cNvSpPr>
          <p:nvPr>
            <p:ph idx="1"/>
          </p:nvPr>
        </p:nvSpPr>
        <p:spPr/>
        <p:txBody>
          <a:bodyPr>
            <a:normAutofit fontScale="92500" lnSpcReduction="10000"/>
          </a:bodyPr>
          <a:lstStyle/>
          <a:p>
            <a:r>
              <a:rPr lang="sr-Cyrl-RS" b="1" dirty="0">
                <a:latin typeface="Times New Roman" pitchFamily="18" charset="0"/>
                <a:cs typeface="Times New Roman" pitchFamily="18" charset="0"/>
              </a:rPr>
              <a:t>Физичка активност – </a:t>
            </a:r>
            <a:r>
              <a:rPr lang="sr-Cyrl-RS" dirty="0">
                <a:latin typeface="Times New Roman" pitchFamily="18" charset="0"/>
                <a:cs typeface="Times New Roman" pitchFamily="18" charset="0"/>
              </a:rPr>
              <a:t>важна је за здравље током читавог животног циклуса, посебно у урбаним срединама где људи најчешће живе седентарним (неактивним) начином живота</a:t>
            </a:r>
          </a:p>
          <a:p>
            <a:r>
              <a:rPr lang="sr-Cyrl-RS" b="1" dirty="0">
                <a:latin typeface="Times New Roman" pitchFamily="18" charset="0"/>
                <a:cs typeface="Times New Roman" pitchFamily="18" charset="0"/>
              </a:rPr>
              <a:t>Заштита животне средине – </a:t>
            </a:r>
            <a:r>
              <a:rPr lang="sr-Cyrl-RS" dirty="0">
                <a:latin typeface="Times New Roman" pitchFamily="18" charset="0"/>
                <a:cs typeface="Times New Roman" pitchFamily="18" charset="0"/>
              </a:rPr>
              <a:t>се као појам односи на различите активности, од индивидуалног, организационог, преко државног до глобалног нивоа. Она се постиже решавањем следећих приоритетних питања: загађење ваздуха и воде, интензивно коришћење вештачких ђубрива и пестицида, диспозиција радиоактивног отпада, ефекат стаклене баште, озонске рупе, глобално отопљавање..</a:t>
            </a:r>
            <a:endParaRPr lang="en-US"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Cyrl-RS" sz="3600" dirty="0"/>
              <a:t>Примарна превенција</a:t>
            </a:r>
            <a:br>
              <a:rPr lang="sr-Cyrl-RS" sz="3600" dirty="0"/>
            </a:br>
            <a:r>
              <a:rPr lang="sr-Cyrl-RS" sz="2000" dirty="0"/>
              <a:t>неспецифичне мере– очување и унапређење здравља</a:t>
            </a:r>
            <a:endParaRPr lang="en-US" sz="2000" dirty="0"/>
          </a:p>
        </p:txBody>
      </p:sp>
      <p:sp>
        <p:nvSpPr>
          <p:cNvPr id="3" name="Content Placeholder 2"/>
          <p:cNvSpPr>
            <a:spLocks noGrp="1"/>
          </p:cNvSpPr>
          <p:nvPr>
            <p:ph idx="1"/>
          </p:nvPr>
        </p:nvSpPr>
        <p:spPr/>
        <p:txBody>
          <a:bodyPr>
            <a:normAutofit/>
          </a:bodyPr>
          <a:lstStyle/>
          <a:p>
            <a:r>
              <a:rPr lang="sr-Cyrl-RS" b="1" dirty="0">
                <a:latin typeface="Times New Roman" pitchFamily="18" charset="0"/>
                <a:cs typeface="Times New Roman" pitchFamily="18" charset="0"/>
              </a:rPr>
              <a:t>Лични и друштвени стандард – </a:t>
            </a:r>
            <a:r>
              <a:rPr lang="sr-Cyrl-RS" dirty="0">
                <a:latin typeface="Times New Roman" pitchFamily="18" charset="0"/>
                <a:cs typeface="Times New Roman" pitchFamily="18" charset="0"/>
              </a:rPr>
              <a:t>важне су одреднице здравља. Здравље, квалитет и дужина живота лошији су у срединама са ниским животним стандардом. У развијеним земљама смањење социјалног градијента у популацији има много позитивнији утицај на здравље од висине националног дохотка по глави становника</a:t>
            </a:r>
          </a:p>
          <a:p>
            <a:r>
              <a:rPr lang="sr-Cyrl-RS" b="1" dirty="0">
                <a:latin typeface="Times New Roman" pitchFamily="18" charset="0"/>
                <a:cs typeface="Times New Roman" pitchFamily="18" charset="0"/>
              </a:rPr>
              <a:t>Избегавање ризичног понашања – </a:t>
            </a:r>
            <a:r>
              <a:rPr lang="sr-Cyrl-RS" dirty="0">
                <a:latin typeface="Times New Roman" pitchFamily="18" charset="0"/>
                <a:cs typeface="Times New Roman" pitchFamily="18" charset="0"/>
              </a:rPr>
              <a:t>најчешће се односи на пушење, прекомерну употребу алкохола, коришћење дрога и секс без заштите</a:t>
            </a:r>
            <a:endParaRPr lang="en-US"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Cyrl-RS" sz="3600" dirty="0"/>
              <a:t>Примарна превенција</a:t>
            </a:r>
            <a:br>
              <a:rPr lang="sr-Cyrl-RS" sz="3600" dirty="0"/>
            </a:br>
            <a:r>
              <a:rPr lang="sr-Cyrl-RS" sz="2400" dirty="0"/>
              <a:t>неспецифичне мере– очување </a:t>
            </a:r>
            <a:r>
              <a:rPr lang="sr-Cyrl-RS" sz="2400" dirty="0" smtClean="0"/>
              <a:t>и унапређење </a:t>
            </a:r>
            <a:r>
              <a:rPr lang="sr-Cyrl-RS" sz="2400" dirty="0"/>
              <a:t>здравља</a:t>
            </a:r>
            <a:endParaRPr lang="en-US" sz="2400" dirty="0"/>
          </a:p>
        </p:txBody>
      </p:sp>
      <p:sp>
        <p:nvSpPr>
          <p:cNvPr id="3" name="Content Placeholder 2"/>
          <p:cNvSpPr>
            <a:spLocks noGrp="1"/>
          </p:cNvSpPr>
          <p:nvPr>
            <p:ph idx="1"/>
          </p:nvPr>
        </p:nvSpPr>
        <p:spPr/>
        <p:txBody>
          <a:bodyPr>
            <a:normAutofit fontScale="92500"/>
          </a:bodyPr>
          <a:lstStyle/>
          <a:p>
            <a:r>
              <a:rPr lang="sr-Cyrl-RS" sz="2500" b="1" dirty="0">
                <a:latin typeface="Times New Roman" pitchFamily="18" charset="0"/>
                <a:cs typeface="Times New Roman" pitchFamily="18" charset="0"/>
              </a:rPr>
              <a:t>Образовање – </a:t>
            </a:r>
            <a:r>
              <a:rPr lang="sr-Cyrl-RS" sz="2500" dirty="0">
                <a:latin typeface="Times New Roman" pitchFamily="18" charset="0"/>
                <a:cs typeface="Times New Roman" pitchFamily="18" charset="0"/>
              </a:rPr>
              <a:t>пружа људима веће шансе да буду здравији и да генерално имају бољи квалитет живота</a:t>
            </a:r>
          </a:p>
          <a:p>
            <a:r>
              <a:rPr lang="sr-Cyrl-RS" sz="2500" b="1" dirty="0">
                <a:latin typeface="Times New Roman" pitchFamily="18" charset="0"/>
                <a:cs typeface="Times New Roman" pitchFamily="18" charset="0"/>
              </a:rPr>
              <a:t>Здравствено васпитање – </a:t>
            </a:r>
            <a:r>
              <a:rPr lang="sr-Cyrl-RS" sz="2500" dirty="0">
                <a:latin typeface="Times New Roman" pitchFamily="18" charset="0"/>
                <a:cs typeface="Times New Roman" pitchFamily="18" charset="0"/>
              </a:rPr>
              <a:t>намењено је ширењу знања, формирању позитивних ставова и развијању вештина које би људима омогућиле да својим понашањем чувају, контролишу и унапређују здравље. Може бити усмерено на популацију у целини, групе под ризиком, или ка појединцима</a:t>
            </a:r>
          </a:p>
          <a:p>
            <a:r>
              <a:rPr lang="sr-Cyrl-RS" sz="2500" b="1" dirty="0">
                <a:latin typeface="Times New Roman" pitchFamily="18" charset="0"/>
                <a:cs typeface="Times New Roman" pitchFamily="18" charset="0"/>
              </a:rPr>
              <a:t>Здрави стилови живота – </a:t>
            </a:r>
            <a:r>
              <a:rPr lang="sr-Cyrl-RS" sz="2500" dirty="0">
                <a:latin typeface="Times New Roman" pitchFamily="18" charset="0"/>
                <a:cs typeface="Times New Roman" pitchFamily="18" charset="0"/>
              </a:rPr>
              <a:t>обухватају начин живота који води бољем здрављу, а израз подразумева: ″скуп навика и обичаја на који утиче, мења га, подстиче или ограничава доживотни процес социјализације″</a:t>
            </a:r>
            <a:endParaRPr lang="en-US" sz="25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УВОД</a:t>
            </a:r>
            <a:endParaRPr lang="en-US" dirty="0"/>
          </a:p>
        </p:txBody>
      </p:sp>
      <p:sp>
        <p:nvSpPr>
          <p:cNvPr id="3" name="Content Placeholder 2"/>
          <p:cNvSpPr>
            <a:spLocks noGrp="1"/>
          </p:cNvSpPr>
          <p:nvPr>
            <p:ph idx="1"/>
          </p:nvPr>
        </p:nvSpPr>
        <p:spPr/>
        <p:txBody>
          <a:bodyPr>
            <a:normAutofit fontScale="92500" lnSpcReduction="10000"/>
          </a:bodyPr>
          <a:lstStyle/>
          <a:p>
            <a:r>
              <a:rPr lang="sr-Cyrl-RS" sz="2800" dirty="0">
                <a:latin typeface="Times New Roman" pitchFamily="18" charset="0"/>
                <a:cs typeface="Times New Roman" pitchFamily="18" charset="0"/>
              </a:rPr>
              <a:t>У обезбеђивању и спровођењу здравствене заштите, према нашим системским законима, учествују: грађани, породица, послодавци, образовне и друге установе, хуманитарне, верске, спортске и друге организације и удружења, здравствена служба, организације за здравствено осигурање, као и општине, градови, аутономне покрајине и Република.</a:t>
            </a:r>
          </a:p>
          <a:p>
            <a:r>
              <a:rPr lang="sr-Cyrl-RS" sz="2800" dirty="0">
                <a:latin typeface="Times New Roman" pitchFamily="18" charset="0"/>
                <a:cs typeface="Times New Roman" pitchFamily="18" charset="0"/>
              </a:rPr>
              <a:t>Сходно уставним начелима, грађанин има право на здравствену заштиту, у складу са законом, и дужност да чува и унапређује своје и здравље других грађана, као и услове животне и радне средине</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Примарна превенција</a:t>
            </a:r>
            <a:r>
              <a:rPr lang="sr-Latn-RS" sz="3200" dirty="0" smtClean="0"/>
              <a:t/>
            </a:r>
            <a:br>
              <a:rPr lang="sr-Latn-RS" sz="3200" dirty="0" smtClean="0"/>
            </a:br>
            <a:r>
              <a:rPr lang="sr-Cyrl-RS" sz="1900" dirty="0" smtClean="0"/>
              <a:t>Специфичне мере</a:t>
            </a:r>
            <a:r>
              <a:rPr lang="sr-Latn-RS" sz="1900" dirty="0" smtClean="0"/>
              <a:t>-</a:t>
            </a:r>
            <a:r>
              <a:rPr lang="sr-Cyrl-RS" sz="1900" dirty="0" smtClean="0"/>
              <a:t>спречавање и сузбијање болести</a:t>
            </a:r>
            <a:endParaRPr lang="en-US" sz="1900" dirty="0"/>
          </a:p>
        </p:txBody>
      </p:sp>
      <p:sp>
        <p:nvSpPr>
          <p:cNvPr id="3" name="Content Placeholder 2"/>
          <p:cNvSpPr>
            <a:spLocks noGrp="1"/>
          </p:cNvSpPr>
          <p:nvPr>
            <p:ph idx="1"/>
          </p:nvPr>
        </p:nvSpPr>
        <p:spPr/>
        <p:txBody>
          <a:bodyPr/>
          <a:lstStyle/>
          <a:p>
            <a:r>
              <a:rPr lang="sr-Cyrl-RS" dirty="0">
                <a:latin typeface="Times New Roman" pitchFamily="18" charset="0"/>
                <a:cs typeface="Times New Roman" pitchFamily="18" charset="0"/>
              </a:rPr>
              <a:t>Спречавање и сузбијање болести обухвата већи број мера које су усмерене ка превенцији одређених обољења, па су по свом карактеру </a:t>
            </a:r>
            <a:r>
              <a:rPr lang="sr-Cyrl-RS" i="1" dirty="0">
                <a:latin typeface="Times New Roman" pitchFamily="18" charset="0"/>
                <a:cs typeface="Times New Roman" pitchFamily="18" charset="0"/>
              </a:rPr>
              <a:t>специфичне</a:t>
            </a:r>
            <a:r>
              <a:rPr lang="sr-Cyrl-RS" dirty="0">
                <a:latin typeface="Times New Roman" pitchFamily="18" charset="0"/>
                <a:cs typeface="Times New Roman" pitchFamily="18" charset="0"/>
              </a:rPr>
              <a:t>. Поред имунизације, у ову групу мера убрајамо и дезинфекцију, дезинсекцију, дератизацију и асанацију. Такође, у ову групу мера спада и коришћење заштитне опреме на појединим радним местима као превенција повреда на раду, избегавање алергена код преосетљивих особа и др.</a:t>
            </a:r>
            <a:endParaRPr lang="en-US" i="1" dirty="0">
              <a:latin typeface="Times New Roman" pitchFamily="18" charset="0"/>
              <a:cs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3600" dirty="0"/>
              <a:t>Примарна превенција</a:t>
            </a:r>
            <a:br>
              <a:rPr lang="sr-Cyrl-RS" sz="3600" dirty="0"/>
            </a:br>
            <a:r>
              <a:rPr lang="sr-Cyrl-RS" sz="2100" dirty="0"/>
              <a:t>Специфичне мере-спречавање и сузбијање болести</a:t>
            </a:r>
            <a:endParaRPr lang="en-US" sz="2100" dirty="0"/>
          </a:p>
        </p:txBody>
      </p:sp>
      <p:sp>
        <p:nvSpPr>
          <p:cNvPr id="3" name="Content Placeholder 2"/>
          <p:cNvSpPr>
            <a:spLocks noGrp="1"/>
          </p:cNvSpPr>
          <p:nvPr>
            <p:ph idx="1"/>
          </p:nvPr>
        </p:nvSpPr>
        <p:spPr/>
        <p:txBody>
          <a:bodyPr>
            <a:normAutofit lnSpcReduction="10000"/>
          </a:bodyPr>
          <a:lstStyle/>
          <a:p>
            <a:r>
              <a:rPr lang="sr-Cyrl-RS" b="1" dirty="0">
                <a:latin typeface="Times New Roman" pitchFamily="18" charset="0"/>
                <a:cs typeface="Times New Roman" pitchFamily="18" charset="0"/>
              </a:rPr>
              <a:t>Имунизација – </a:t>
            </a:r>
            <a:r>
              <a:rPr lang="sr-Cyrl-RS" dirty="0">
                <a:latin typeface="Times New Roman" pitchFamily="18" charset="0"/>
                <a:cs typeface="Times New Roman" pitchFamily="18" charset="0"/>
              </a:rPr>
              <a:t>је најбржа, најефикаснија и најекономичнија мера превенције оболевања и умирања од заразних болести. Може бити активна, када се спроводи вакцинацијом односно ревакцинацијом, и пасивна, када се користе специфични имуноглобулини хуманог порекла. За активну имунизацију користе се вакцине произведене од мртвих или живих, али ослабљених узрочника заразних болести или њихових производа, и вакцине добијене на бази генетске технологије. Њихово коришћење у највећем броју земаља је регулисано законским прописима – правилници о имунизацији</a:t>
            </a:r>
            <a:endParaRPr lang="en-US"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3600" dirty="0"/>
              <a:t>Примарна превенција</a:t>
            </a:r>
            <a:br>
              <a:rPr lang="sr-Cyrl-RS" sz="3600" dirty="0"/>
            </a:br>
            <a:r>
              <a:rPr lang="sr-Cyrl-RS" sz="2100" dirty="0"/>
              <a:t>Специфичне мере-спречавање и сузбијање болести</a:t>
            </a:r>
            <a:endParaRPr lang="en-US" sz="2100" dirty="0"/>
          </a:p>
        </p:txBody>
      </p:sp>
      <p:sp>
        <p:nvSpPr>
          <p:cNvPr id="3" name="Content Placeholder 2"/>
          <p:cNvSpPr>
            <a:spLocks noGrp="1"/>
          </p:cNvSpPr>
          <p:nvPr>
            <p:ph idx="1"/>
          </p:nvPr>
        </p:nvSpPr>
        <p:spPr/>
        <p:txBody>
          <a:bodyPr>
            <a:normAutofit lnSpcReduction="10000"/>
          </a:bodyPr>
          <a:lstStyle/>
          <a:p>
            <a:r>
              <a:rPr lang="sr-Cyrl-RS" b="1" dirty="0">
                <a:latin typeface="Times New Roman" pitchFamily="18" charset="0"/>
                <a:cs typeface="Times New Roman" pitchFamily="18" charset="0"/>
              </a:rPr>
              <a:t>Дезинфекција – </a:t>
            </a:r>
            <a:r>
              <a:rPr lang="sr-Cyrl-RS" dirty="0">
                <a:latin typeface="Times New Roman" pitchFamily="18" charset="0"/>
                <a:cs typeface="Times New Roman" pitchFamily="18" charset="0"/>
              </a:rPr>
              <a:t>означава скуп поступака којима се уклањају, онеспособљавају или уништавају патогени микроорганизми у спољашњој средини – просторијама, на загађеним предметима, животним намирницама, живим бићима, земљишту, води и другим срединама. Уколико је циљ ових мера потпуно уништење свих живих организама (укључујући вирусе и споре), онда је то поступак стерилизације. То је веома ефикасна специфична мера примарне превенције којом се спречава преношење болести изазваних микроорганизмима</a:t>
            </a:r>
            <a:endParaRPr lang="en-US" i="1"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3600" dirty="0"/>
              <a:t>Примарна превенција</a:t>
            </a:r>
            <a:br>
              <a:rPr lang="sr-Cyrl-RS" sz="3600" dirty="0"/>
            </a:br>
            <a:r>
              <a:rPr lang="sr-Cyrl-RS" sz="2100" dirty="0"/>
              <a:t>Специфичне мере-спречавање и сузбијање болести</a:t>
            </a:r>
            <a:endParaRPr lang="en-US" sz="2100" dirty="0"/>
          </a:p>
        </p:txBody>
      </p:sp>
      <p:sp>
        <p:nvSpPr>
          <p:cNvPr id="3" name="Content Placeholder 2"/>
          <p:cNvSpPr>
            <a:spLocks noGrp="1"/>
          </p:cNvSpPr>
          <p:nvPr>
            <p:ph idx="1"/>
          </p:nvPr>
        </p:nvSpPr>
        <p:spPr/>
        <p:txBody>
          <a:bodyPr>
            <a:normAutofit fontScale="92500" lnSpcReduction="10000"/>
          </a:bodyPr>
          <a:lstStyle/>
          <a:p>
            <a:r>
              <a:rPr lang="sr-Cyrl-RS" b="1" dirty="0">
                <a:latin typeface="Times New Roman" pitchFamily="18" charset="0"/>
                <a:cs typeface="Times New Roman" pitchFamily="18" charset="0"/>
              </a:rPr>
              <a:t>Дезинсекција и дератизација – </a:t>
            </a:r>
            <a:r>
              <a:rPr lang="sr-Cyrl-RS" dirty="0">
                <a:latin typeface="Times New Roman" pitchFamily="18" charset="0"/>
                <a:cs typeface="Times New Roman" pitchFamily="18" charset="0"/>
              </a:rPr>
              <a:t>су мере уништавања преносилаца или вектора заразних болести, којима се прекида преношење инфекције на људе. Дезинсекција представља регулацију популације штетних инсеката који изазивају болести код људи или животиња и економску штету. Дератизација представља сузбијање или уништавање штетних глодара</a:t>
            </a:r>
          </a:p>
          <a:p>
            <a:r>
              <a:rPr lang="sr-Cyrl-RS" b="1" dirty="0">
                <a:latin typeface="Times New Roman" pitchFamily="18" charset="0"/>
                <a:cs typeface="Times New Roman" pitchFamily="18" charset="0"/>
              </a:rPr>
              <a:t>Асанација – </a:t>
            </a:r>
            <a:r>
              <a:rPr lang="sr-Cyrl-RS" dirty="0">
                <a:latin typeface="Times New Roman" pitchFamily="18" charset="0"/>
                <a:cs typeface="Times New Roman" pitchFamily="18" charset="0"/>
              </a:rPr>
              <a:t>подразумева поступке и мере техничке природе чији је задатак поправљање нехигијенског стања неких објеката, насеља и површине земље у складу са хигијенским захтевима</a:t>
            </a:r>
            <a:endParaRPr lang="en-US" dirty="0">
              <a:latin typeface="Times New Roman" pitchFamily="18" charset="0"/>
              <a:cs typeface="Times New Roman" pitchFamily="18"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Секундарна превенција</a:t>
            </a:r>
            <a:endParaRPr lang="en-US" sz="3600" dirty="0"/>
          </a:p>
        </p:txBody>
      </p:sp>
      <p:pic>
        <p:nvPicPr>
          <p:cNvPr id="3074" name="Picture 2" descr="C:\Users\Korisnik\Desktop\images (3).jpg"/>
          <p:cNvPicPr>
            <a:picLocks noGrp="1" noChangeAspect="1" noChangeArrowheads="1"/>
          </p:cNvPicPr>
          <p:nvPr>
            <p:ph idx="1"/>
          </p:nvPr>
        </p:nvPicPr>
        <p:blipFill>
          <a:blip r:embed="rId2"/>
          <a:srcRect/>
          <a:stretch>
            <a:fillRect/>
          </a:stretch>
        </p:blipFill>
        <p:spPr bwMode="auto">
          <a:xfrm>
            <a:off x="891420" y="1730468"/>
            <a:ext cx="6195180" cy="3298732"/>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a:t>Секундарна </a:t>
            </a:r>
            <a:r>
              <a:rPr lang="sr-Cyrl-RS" sz="3600" dirty="0" smtClean="0"/>
              <a:t>превенција</a:t>
            </a:r>
            <a:br>
              <a:rPr lang="sr-Cyrl-RS" sz="3600" dirty="0" smtClean="0"/>
            </a:br>
            <a:r>
              <a:rPr lang="sr-Cyrl-RS" sz="2200" dirty="0" smtClean="0"/>
              <a:t>мере раног откривања болести</a:t>
            </a:r>
            <a:endParaRPr lang="en-US" sz="2200" dirty="0"/>
          </a:p>
        </p:txBody>
      </p:sp>
      <p:sp>
        <p:nvSpPr>
          <p:cNvPr id="3" name="Content Placeholder 2"/>
          <p:cNvSpPr>
            <a:spLocks noGrp="1"/>
          </p:cNvSpPr>
          <p:nvPr>
            <p:ph idx="1"/>
          </p:nvPr>
        </p:nvSpPr>
        <p:spPr/>
        <p:txBody>
          <a:bodyPr>
            <a:normAutofit lnSpcReduction="10000"/>
          </a:bodyPr>
          <a:lstStyle/>
          <a:p>
            <a:r>
              <a:rPr lang="sr-Cyrl-RS" dirty="0">
                <a:latin typeface="Times New Roman" pitchFamily="18" charset="0"/>
                <a:cs typeface="Times New Roman" pitchFamily="18" charset="0"/>
              </a:rPr>
              <a:t>Секундарна превенција односи се на мере које је могуће примењивати током патогенезе природног тока болести. Рано откривање болести је израз под којим се подразумева утврђивање болести у почетној фази, док још не постоје симптоми или иреверзибилни поремећаји биохемијских, морфолошких или функционалних параметара. Важну улогу у раном откривању имају лекари у примарној здравственој заштити који током пружања континуиране заштите могу искористити многе прилике да предузму скрининг тестове на различите болести</a:t>
            </a:r>
            <a:endParaRPr lang="en-US" dirty="0">
              <a:latin typeface="Times New Roman" pitchFamily="18" charset="0"/>
              <a:cs typeface="Times New Roman" pitchFamily="18"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Секундрана превенција</a:t>
            </a:r>
            <a:r>
              <a:rPr lang="sr-Latn-RS" sz="3200" dirty="0" smtClean="0"/>
              <a:t/>
            </a:r>
            <a:br>
              <a:rPr lang="sr-Latn-RS" sz="3200" dirty="0" smtClean="0"/>
            </a:br>
            <a:r>
              <a:rPr lang="sr-Cyrl-RS" sz="2200" dirty="0" smtClean="0"/>
              <a:t>историјат</a:t>
            </a:r>
            <a:r>
              <a:rPr lang="sr-Latn-RS" sz="2200" dirty="0" smtClean="0"/>
              <a:t> m</a:t>
            </a:r>
            <a:r>
              <a:rPr lang="sr-Cyrl-RS" sz="2200" dirty="0" smtClean="0"/>
              <a:t>етода</a:t>
            </a:r>
            <a:r>
              <a:rPr lang="sr-Latn-RS" sz="2200" dirty="0" smtClean="0"/>
              <a:t> </a:t>
            </a:r>
            <a:r>
              <a:rPr lang="sr-Cyrl-RS" sz="2200" dirty="0" smtClean="0"/>
              <a:t>раног</a:t>
            </a:r>
            <a:r>
              <a:rPr lang="sr-Latn-RS" sz="2200" dirty="0" smtClean="0"/>
              <a:t> ot</a:t>
            </a:r>
            <a:r>
              <a:rPr lang="sr-Cyrl-RS" sz="2200" dirty="0" smtClean="0"/>
              <a:t>кривања</a:t>
            </a:r>
            <a:r>
              <a:rPr lang="sr-Latn-RS" sz="2200" dirty="0" smtClean="0"/>
              <a:t> b</a:t>
            </a:r>
            <a:r>
              <a:rPr lang="sr-Cyrl-RS" sz="2200" dirty="0" smtClean="0"/>
              <a:t>олести</a:t>
            </a:r>
            <a:endParaRPr lang="en-US" sz="2200" dirty="0"/>
          </a:p>
        </p:txBody>
      </p:sp>
      <p:sp>
        <p:nvSpPr>
          <p:cNvPr id="3" name="Content Placeholder 2"/>
          <p:cNvSpPr>
            <a:spLocks noGrp="1"/>
          </p:cNvSpPr>
          <p:nvPr>
            <p:ph idx="1"/>
          </p:nvPr>
        </p:nvSpPr>
        <p:spPr/>
        <p:txBody>
          <a:bodyPr>
            <a:normAutofit lnSpcReduction="10000"/>
          </a:bodyPr>
          <a:lstStyle/>
          <a:p>
            <a:r>
              <a:rPr lang="sr-Cyrl-RS" dirty="0">
                <a:latin typeface="Times New Roman" pitchFamily="18" charset="0"/>
                <a:cs typeface="Times New Roman" pitchFamily="18" charset="0"/>
              </a:rPr>
              <a:t>др Хорас </a:t>
            </a:r>
            <a:r>
              <a:rPr lang="sr-Cyrl-RS" dirty="0" smtClean="0">
                <a:latin typeface="Times New Roman" pitchFamily="18" charset="0"/>
                <a:cs typeface="Times New Roman" pitchFamily="18" charset="0"/>
              </a:rPr>
              <a:t>Добел </a:t>
            </a:r>
            <a:r>
              <a:rPr lang="sr-Latn-RS" dirty="0" smtClean="0">
                <a:latin typeface="Times New Roman" pitchFamily="18" charset="0"/>
                <a:cs typeface="Times New Roman" pitchFamily="18" charset="0"/>
              </a:rPr>
              <a:t>(Horace Dobell)</a:t>
            </a:r>
            <a:r>
              <a:rPr lang="sr-Cyrl-RS" dirty="0" smtClean="0">
                <a:latin typeface="Times New Roman" pitchFamily="18" charset="0"/>
                <a:cs typeface="Times New Roman" pitchFamily="18" charset="0"/>
              </a:rPr>
              <a:t>, </a:t>
            </a:r>
            <a:r>
              <a:rPr lang="sr-Cyrl-RS" dirty="0">
                <a:latin typeface="Times New Roman" pitchFamily="18" charset="0"/>
                <a:cs typeface="Times New Roman" pitchFamily="18" charset="0"/>
              </a:rPr>
              <a:t>истакнути енглески лекар, је 1861. године одржао серију предавања о томе колико је важно да лекари изводе периодичне прегледе својих пацијената, без обзира на то имају ли здравствене тегобе или се осећају потпуно здраво. Идеја је заинтересовала стручну јавност, пренела се и у САД и довела до прибављања научних доказа о ефектности и ефикасности рутинских прегледа здравих особа. Ипак, све до педесетих година прошлог века, периодични прегледи здравих особа нису ушли у редовну праксу ни у Енглеској, из које је поникла ова идеја</a:t>
            </a:r>
            <a:endParaRPr lang="en-US" dirty="0">
              <a:latin typeface="Times New Roman" pitchFamily="18" charset="0"/>
              <a:cs typeface="Times New Roman" pitchFamily="18"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a:t>Секундрана превенција</a:t>
            </a:r>
            <a:r>
              <a:rPr lang="sr-Latn-RS" sz="4800" dirty="0" smtClean="0"/>
              <a:t/>
            </a:r>
            <a:br>
              <a:rPr lang="sr-Latn-RS" sz="4800" dirty="0" smtClean="0"/>
            </a:br>
            <a:r>
              <a:rPr lang="sr-Cyrl-RS" sz="2200" dirty="0"/>
              <a:t>историјат</a:t>
            </a:r>
            <a:r>
              <a:rPr lang="sr-Latn-RS" sz="2200" dirty="0"/>
              <a:t> m</a:t>
            </a:r>
            <a:r>
              <a:rPr lang="sr-Cyrl-RS" sz="2200" dirty="0"/>
              <a:t>етода</a:t>
            </a:r>
            <a:r>
              <a:rPr lang="sr-Latn-RS" sz="2200" dirty="0"/>
              <a:t> </a:t>
            </a:r>
            <a:r>
              <a:rPr lang="sr-Cyrl-RS" sz="2200" dirty="0"/>
              <a:t>раног</a:t>
            </a:r>
            <a:r>
              <a:rPr lang="sr-Latn-RS" sz="2200" dirty="0"/>
              <a:t> ot</a:t>
            </a:r>
            <a:r>
              <a:rPr lang="sr-Cyrl-RS" sz="2200" dirty="0"/>
              <a:t>кривања</a:t>
            </a:r>
            <a:r>
              <a:rPr lang="sr-Latn-RS" sz="2200" dirty="0"/>
              <a:t> b</a:t>
            </a:r>
            <a:r>
              <a:rPr lang="sr-Cyrl-RS" sz="2200" dirty="0"/>
              <a:t>олести</a:t>
            </a:r>
            <a:endParaRPr lang="en-US" sz="2200" dirty="0"/>
          </a:p>
        </p:txBody>
      </p:sp>
      <p:sp>
        <p:nvSpPr>
          <p:cNvPr id="3" name="Content Placeholder 2"/>
          <p:cNvSpPr>
            <a:spLocks noGrp="1"/>
          </p:cNvSpPr>
          <p:nvPr>
            <p:ph idx="1"/>
          </p:nvPr>
        </p:nvSpPr>
        <p:spPr/>
        <p:txBody>
          <a:bodyPr>
            <a:normAutofit fontScale="92500"/>
          </a:bodyPr>
          <a:lstStyle/>
          <a:p>
            <a:r>
              <a:rPr lang="sr-Cyrl-RS" dirty="0">
                <a:latin typeface="Times New Roman" pitchFamily="18" charset="0"/>
                <a:cs typeface="Times New Roman" pitchFamily="18" charset="0"/>
              </a:rPr>
              <a:t>Први масовни скрининг уведен је као јавно-здравствена мера откривања туберкулозе, али је та мера напуштена како је преваленца ове болести опадала</a:t>
            </a:r>
          </a:p>
          <a:p>
            <a:r>
              <a:rPr lang="sr-Cyrl-RS" dirty="0">
                <a:latin typeface="Times New Roman" pitchFamily="18" charset="0"/>
                <a:cs typeface="Times New Roman" pitchFamily="18" charset="0"/>
              </a:rPr>
              <a:t>У САД периодични превентивни прегледи ушли су у праксу много брже, већ почетком прошлог века, пре свега због подстицаја који су пружале приватне агенције за здравствено осигурање и послодавци</a:t>
            </a:r>
          </a:p>
          <a:p>
            <a:r>
              <a:rPr lang="sr-Cyrl-RS" dirty="0">
                <a:latin typeface="Times New Roman" pitchFamily="18" charset="0"/>
                <a:cs typeface="Times New Roman" pitchFamily="18" charset="0"/>
              </a:rPr>
              <a:t>Шездесетих година прошлог века појавили су се први извештаји и резултати студија у којима се процењивао ефекат периодичних прегледа и масовних скрининга</a:t>
            </a:r>
            <a:endParaRPr lang="en-US" dirty="0">
              <a:latin typeface="Times New Roman" pitchFamily="18" charset="0"/>
              <a:cs typeface="Times New Roman"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Секундарна превенција</a:t>
            </a:r>
            <a:r>
              <a:rPr lang="sr-Latn-RS" sz="7200" dirty="0" smtClean="0"/>
              <a:t/>
            </a:r>
            <a:br>
              <a:rPr lang="sr-Latn-RS" sz="7200" dirty="0" smtClean="0"/>
            </a:br>
            <a:r>
              <a:rPr lang="sr-Cyrl-RS" sz="2200" dirty="0"/>
              <a:t>историјат</a:t>
            </a:r>
            <a:r>
              <a:rPr lang="sr-Latn-RS" sz="2200" dirty="0"/>
              <a:t> m</a:t>
            </a:r>
            <a:r>
              <a:rPr lang="sr-Cyrl-RS" sz="2200" dirty="0"/>
              <a:t>етода</a:t>
            </a:r>
            <a:r>
              <a:rPr lang="sr-Latn-RS" sz="2200" dirty="0"/>
              <a:t> </a:t>
            </a:r>
            <a:r>
              <a:rPr lang="sr-Cyrl-RS" sz="2200" dirty="0"/>
              <a:t>раног</a:t>
            </a:r>
            <a:r>
              <a:rPr lang="sr-Latn-RS" sz="2200" dirty="0"/>
              <a:t> ot</a:t>
            </a:r>
            <a:r>
              <a:rPr lang="sr-Cyrl-RS" sz="2200" dirty="0"/>
              <a:t>кривања</a:t>
            </a:r>
            <a:r>
              <a:rPr lang="sr-Latn-RS" sz="2200" dirty="0"/>
              <a:t> b</a:t>
            </a:r>
            <a:r>
              <a:rPr lang="sr-Cyrl-RS" sz="2200" dirty="0"/>
              <a:t>олести</a:t>
            </a:r>
            <a:endParaRPr lang="en-US" sz="2200" dirty="0"/>
          </a:p>
        </p:txBody>
      </p:sp>
      <p:sp>
        <p:nvSpPr>
          <p:cNvPr id="3" name="Content Placeholder 2"/>
          <p:cNvSpPr>
            <a:spLocks noGrp="1"/>
          </p:cNvSpPr>
          <p:nvPr>
            <p:ph idx="1"/>
          </p:nvPr>
        </p:nvSpPr>
        <p:spPr/>
        <p:txBody>
          <a:bodyPr/>
          <a:lstStyle/>
          <a:p>
            <a:r>
              <a:rPr lang="sr-Cyrl-RS" dirty="0" smtClean="0">
                <a:latin typeface="Times New Roman" pitchFamily="18" charset="0"/>
                <a:cs typeface="Times New Roman" pitchFamily="18" charset="0"/>
              </a:rPr>
              <a:t>Сумирајући </a:t>
            </a:r>
            <a:r>
              <a:rPr lang="sr-Cyrl-RS" dirty="0">
                <a:latin typeface="Times New Roman" pitchFamily="18" charset="0"/>
                <a:cs typeface="Times New Roman" pitchFamily="18" charset="0"/>
              </a:rPr>
              <a:t>налазе релевантних истраживачких група, два експерта СЗО </a:t>
            </a:r>
            <a:r>
              <a:rPr lang="sr-Cyrl-RS" dirty="0" smtClean="0">
                <a:latin typeface="Times New Roman" pitchFamily="18" charset="0"/>
                <a:cs typeface="Times New Roman" pitchFamily="18" charset="0"/>
              </a:rPr>
              <a:t>(</a:t>
            </a:r>
            <a:r>
              <a:rPr lang="sr-Latn-RS" dirty="0">
                <a:latin typeface="Times New Roman" pitchFamily="18" charset="0"/>
                <a:cs typeface="Times New Roman" pitchFamily="18" charset="0"/>
              </a:rPr>
              <a:t>Max Wilson, Gunnar Jungner</a:t>
            </a:r>
            <a:r>
              <a:rPr lang="sr-Cyrl-RS" dirty="0" smtClean="0">
                <a:latin typeface="Times New Roman" pitchFamily="18" charset="0"/>
                <a:cs typeface="Times New Roman" pitchFamily="18" charset="0"/>
              </a:rPr>
              <a:t>) </a:t>
            </a:r>
            <a:r>
              <a:rPr lang="sr-Cyrl-RS" dirty="0">
                <a:latin typeface="Times New Roman" pitchFamily="18" charset="0"/>
                <a:cs typeface="Times New Roman" pitchFamily="18" charset="0"/>
              </a:rPr>
              <a:t>поставила су 1968. године оквирне принципе, које су тада назвали ″Водич за планирање откривања нових случајева″(Гуидес то планнинг цасе-финдинг) и који су и данас у основи критеријума за планирање скрининга</a:t>
            </a:r>
            <a:endParaRPr lang="en-US" dirty="0">
              <a:latin typeface="Times New Roman" pitchFamily="18" charset="0"/>
              <a:cs typeface="Times New Roman" pitchFamily="18"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Секундарна превенција</a:t>
            </a:r>
            <a:r>
              <a:rPr lang="sr-Latn-RS" dirty="0" smtClean="0"/>
              <a:t/>
            </a:r>
            <a:br>
              <a:rPr lang="sr-Latn-RS" dirty="0" smtClean="0"/>
            </a:br>
            <a:r>
              <a:rPr lang="sr-Cyrl-RS" sz="2800" dirty="0" smtClean="0"/>
              <a:t>скрининг</a:t>
            </a:r>
            <a:endParaRPr lang="en-US" sz="2800" dirty="0"/>
          </a:p>
        </p:txBody>
      </p:sp>
      <p:sp>
        <p:nvSpPr>
          <p:cNvPr id="3" name="Content Placeholder 2"/>
          <p:cNvSpPr>
            <a:spLocks noGrp="1"/>
          </p:cNvSpPr>
          <p:nvPr>
            <p:ph idx="1"/>
          </p:nvPr>
        </p:nvSpPr>
        <p:spPr/>
        <p:txBody>
          <a:bodyPr>
            <a:normAutofit fontScale="92500" lnSpcReduction="10000"/>
          </a:bodyPr>
          <a:lstStyle/>
          <a:p>
            <a:r>
              <a:rPr lang="sr-Cyrl-RS" i="1" dirty="0">
                <a:latin typeface="Times New Roman" pitchFamily="18" charset="0"/>
                <a:cs typeface="Times New Roman" pitchFamily="18" charset="0"/>
              </a:rPr>
              <a:t>Скрининг</a:t>
            </a:r>
            <a:r>
              <a:rPr lang="sr-Cyrl-RS" dirty="0">
                <a:latin typeface="Times New Roman" pitchFamily="18" charset="0"/>
                <a:cs typeface="Times New Roman" pitchFamily="18" charset="0"/>
              </a:rPr>
              <a:t> (у преводу, пропуштање кроз сито, филтер, проверавање) по дефиницији је прелиминарно откривање до тада непрепознатих поремећаја здравља у пресимптоматској фази, уз помоћ лако и брзо применљивих поступака (тестова). Он се спроводи код људи који немају тегобе везане за испитивано обољење или се сматрају здравим особама са циљем да се болест открије у што ранијој фази, у којој даљи поступци лечења могу дати бољи исход. Он служи искључиво томе да одреди вероватноћу присуства обољења. Зато је важно да се све особе са позитивним резултатом скрининг теста подвргну исцрпном дијагностичком поступку</a:t>
            </a:r>
            <a:endParaRPr lang="en-US"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400" dirty="0" smtClean="0"/>
              <a:t>ДРУШТВЕНА БРИГА ЗА ЗДРАВЉЕ СТАНОВНИКА</a:t>
            </a:r>
            <a:endParaRPr lang="en-US" sz="2400" dirty="0"/>
          </a:p>
        </p:txBody>
      </p:sp>
      <p:sp>
        <p:nvSpPr>
          <p:cNvPr id="3" name="Content Placeholder 2"/>
          <p:cNvSpPr>
            <a:spLocks noGrp="1"/>
          </p:cNvSpPr>
          <p:nvPr>
            <p:ph idx="1"/>
          </p:nvPr>
        </p:nvSpPr>
        <p:spPr/>
        <p:txBody>
          <a:bodyPr>
            <a:normAutofit fontScale="55000" lnSpcReduction="20000"/>
          </a:bodyPr>
          <a:lstStyle/>
          <a:p>
            <a:r>
              <a:rPr lang="sr-Cyrl-RS" sz="4500" dirty="0">
                <a:latin typeface="Times New Roman" pitchFamily="18" charset="0"/>
                <a:cs typeface="Times New Roman" pitchFamily="18" charset="0"/>
              </a:rPr>
              <a:t>У оквиру друштвене бриге за здравље, на свим нивоима, грађанима се обезбеђује здравствена заштита која обухвата:</a:t>
            </a:r>
          </a:p>
          <a:p>
            <a:r>
              <a:rPr lang="sr-Cyrl-RS" sz="4500" dirty="0" smtClean="0">
                <a:latin typeface="Times New Roman" pitchFamily="18" charset="0"/>
                <a:cs typeface="Times New Roman" pitchFamily="18" charset="0"/>
              </a:rPr>
              <a:t> </a:t>
            </a:r>
            <a:r>
              <a:rPr lang="sr-Cyrl-RS" sz="4500" dirty="0">
                <a:latin typeface="Times New Roman" pitchFamily="18" charset="0"/>
                <a:cs typeface="Times New Roman" pitchFamily="18" charset="0"/>
              </a:rPr>
              <a:t>очување и унапређење здравља, откривање и сузбијање фактора ризика за настанак обољења, стицање знања и навика о здравом начину живота</a:t>
            </a:r>
          </a:p>
          <a:p>
            <a:r>
              <a:rPr lang="sr-Cyrl-RS" sz="4500" dirty="0" smtClean="0">
                <a:latin typeface="Times New Roman" pitchFamily="18" charset="0"/>
                <a:cs typeface="Times New Roman" pitchFamily="18" charset="0"/>
              </a:rPr>
              <a:t>спречавање</a:t>
            </a:r>
            <a:r>
              <a:rPr lang="sr-Cyrl-RS" sz="4500" dirty="0">
                <a:latin typeface="Times New Roman" pitchFamily="18" charset="0"/>
                <a:cs typeface="Times New Roman" pitchFamily="18" charset="0"/>
              </a:rPr>
              <a:t>, сузбијање и рано откривање болести</a:t>
            </a:r>
          </a:p>
          <a:p>
            <a:r>
              <a:rPr lang="sr-Cyrl-RS" sz="4500" dirty="0" smtClean="0">
                <a:latin typeface="Times New Roman" pitchFamily="18" charset="0"/>
                <a:cs typeface="Times New Roman" pitchFamily="18" charset="0"/>
              </a:rPr>
              <a:t>правовремену </a:t>
            </a:r>
            <a:r>
              <a:rPr lang="sr-Cyrl-RS" sz="4500" dirty="0">
                <a:latin typeface="Times New Roman" pitchFamily="18" charset="0"/>
                <a:cs typeface="Times New Roman" pitchFamily="18" charset="0"/>
              </a:rPr>
              <a:t>дијагностику, благовремено лечење, рехабилитацију оболелих и повређених</a:t>
            </a:r>
          </a:p>
          <a:p>
            <a:r>
              <a:rPr lang="sr-Cyrl-RS" sz="4500" dirty="0" smtClean="0">
                <a:latin typeface="Times New Roman" pitchFamily="18" charset="0"/>
                <a:cs typeface="Times New Roman" pitchFamily="18" charset="0"/>
              </a:rPr>
              <a:t>информације </a:t>
            </a:r>
            <a:r>
              <a:rPr lang="sr-Cyrl-RS" sz="4500" dirty="0">
                <a:latin typeface="Times New Roman" pitchFamily="18" charset="0"/>
                <a:cs typeface="Times New Roman" pitchFamily="18" charset="0"/>
              </a:rPr>
              <a:t>које су становништву или појединцу потребне за одговорно поступање и за остваривање права на здравље</a:t>
            </a:r>
            <a:endParaRPr lang="sr-Latn-RS" sz="3100" dirty="0" smtClean="0">
              <a:latin typeface="Times New Roman" pitchFamily="18" charset="0"/>
              <a:cs typeface="Times New Roman" pitchFamily="18" charset="0"/>
            </a:endParaRPr>
          </a:p>
          <a:p>
            <a:pPr>
              <a:buNone/>
            </a:pPr>
            <a:endParaRPr lang="sr-Latn-RS" sz="2400" dirty="0" smtClean="0">
              <a:latin typeface="Times New Roman" pitchFamily="18" charset="0"/>
              <a:cs typeface="Times New Roman" pitchFamily="18" charset="0"/>
            </a:endParaRPr>
          </a:p>
          <a:p>
            <a:pPr>
              <a:buNone/>
            </a:pPr>
            <a:r>
              <a:rPr lang="sr-Latn-RS" sz="24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Секундарна превенција</a:t>
            </a:r>
            <a:r>
              <a:rPr lang="sr-Latn-RS" dirty="0" smtClean="0"/>
              <a:t/>
            </a:r>
            <a:br>
              <a:rPr lang="sr-Latn-RS" dirty="0" smtClean="0"/>
            </a:br>
            <a:r>
              <a:rPr lang="sr-Cyrl-RS" sz="2800" dirty="0" smtClean="0"/>
              <a:t>скрининг</a:t>
            </a:r>
            <a:r>
              <a:rPr lang="sr-Latn-RS" sz="2800" dirty="0" smtClean="0"/>
              <a:t> </a:t>
            </a:r>
            <a:r>
              <a:rPr lang="sr-Latn-RS" sz="2000" dirty="0" smtClean="0"/>
              <a:t>– </a:t>
            </a:r>
            <a:r>
              <a:rPr lang="sr-Cyrl-RS" sz="2000" dirty="0" smtClean="0"/>
              <a:t>у односу на фазе природног тока</a:t>
            </a:r>
            <a:endParaRPr lang="en-US" sz="2000" dirty="0"/>
          </a:p>
        </p:txBody>
      </p:sp>
      <p:graphicFrame>
        <p:nvGraphicFramePr>
          <p:cNvPr id="4" name="Content Placeholder 3"/>
          <p:cNvGraphicFramePr>
            <a:graphicFrameLocks noGrp="1"/>
          </p:cNvGraphicFramePr>
          <p:nvPr>
            <p:ph idx="1"/>
          </p:nvPr>
        </p:nvGraphicFramePr>
        <p:xfrm>
          <a:off x="228600" y="1524000"/>
          <a:ext cx="7696200" cy="5207728"/>
        </p:xfrm>
        <a:graphic>
          <a:graphicData uri="http://schemas.openxmlformats.org/drawingml/2006/table">
            <a:tbl>
              <a:tblPr firstRow="1" bandRow="1">
                <a:tableStyleId>{5C22544A-7EE6-4342-B048-85BDC9FD1C3A}</a:tableStyleId>
              </a:tblPr>
              <a:tblGrid>
                <a:gridCol w="7696200"/>
              </a:tblGrid>
              <a:tr h="478972">
                <a:tc>
                  <a:txBody>
                    <a:bodyPr/>
                    <a:lstStyle/>
                    <a:p>
                      <a:r>
                        <a:rPr lang="sr-Latn-RS" dirty="0" smtClean="0"/>
                        <a:t>Tok bolesti bez primene skrininga:</a:t>
                      </a:r>
                      <a:endParaRPr lang="en-US" dirty="0"/>
                    </a:p>
                  </a:txBody>
                  <a:tcPr/>
                </a:tc>
              </a:tr>
              <a:tr h="478972">
                <a:tc>
                  <a:txBody>
                    <a:bodyPr/>
                    <a:lstStyle/>
                    <a:p>
                      <a:r>
                        <a:rPr lang="sr-Latn-RS" dirty="0" smtClean="0"/>
                        <a:t>          Biološki       Bolest</a:t>
                      </a:r>
                      <a:r>
                        <a:rPr lang="sr-Latn-RS" baseline="0" dirty="0" smtClean="0"/>
                        <a:t> bi mogla     Javljanje      Kontakt sa          Dg i </a:t>
                      </a:r>
                      <a:endParaRPr lang="sr-Latn-RS" dirty="0" smtClean="0"/>
                    </a:p>
                    <a:p>
                      <a:r>
                        <a:rPr lang="sr-Latn-RS" dirty="0" smtClean="0"/>
                        <a:t>          početak          biti</a:t>
                      </a:r>
                      <a:r>
                        <a:rPr lang="sr-Latn-RS" baseline="0" dirty="0" smtClean="0"/>
                        <a:t> rano            simptoma    zdravstvenom       Th</a:t>
                      </a:r>
                      <a:endParaRPr lang="sr-Latn-RS" dirty="0" smtClean="0"/>
                    </a:p>
                    <a:p>
                      <a:r>
                        <a:rPr lang="sr-Latn-RS" dirty="0" smtClean="0"/>
                        <a:t>          bolesti           otkrivena             bolesti          službom</a:t>
                      </a:r>
                    </a:p>
                    <a:p>
                      <a:endParaRPr lang="en-US" dirty="0"/>
                    </a:p>
                  </a:txBody>
                  <a:tcPr/>
                </a:tc>
              </a:tr>
              <a:tr h="478972">
                <a:tc>
                  <a:txBody>
                    <a:bodyPr/>
                    <a:lstStyle/>
                    <a:p>
                      <a:r>
                        <a:rPr lang="sr-Latn-RS" dirty="0" smtClean="0"/>
                        <a:t>Vreme</a:t>
                      </a:r>
                    </a:p>
                  </a:txBody>
                  <a:tcPr/>
                </a:tc>
              </a:tr>
              <a:tr h="478972">
                <a:tc>
                  <a:txBody>
                    <a:bodyPr/>
                    <a:lstStyle/>
                    <a:p>
                      <a:r>
                        <a:rPr lang="sr-Latn-RS" dirty="0" smtClean="0"/>
                        <a:t>                                     Vreme u kome je skrining testom</a:t>
                      </a:r>
                    </a:p>
                    <a:p>
                      <a:r>
                        <a:rPr lang="sr-Latn-RS" dirty="0" smtClean="0"/>
                        <a:t>                                        moguće</a:t>
                      </a:r>
                      <a:r>
                        <a:rPr lang="sr-Latn-RS" baseline="0" dirty="0" smtClean="0"/>
                        <a:t> rano otkriti bolest i</a:t>
                      </a:r>
                    </a:p>
                    <a:p>
                      <a:r>
                        <a:rPr lang="sr-Latn-RS" baseline="0" dirty="0" smtClean="0"/>
                        <a:t>                                     blagovremeno započeti terapiju</a:t>
                      </a:r>
                      <a:endParaRPr lang="en-US" dirty="0"/>
                    </a:p>
                  </a:txBody>
                  <a:tcPr/>
                </a:tc>
              </a:tr>
              <a:tr h="478972">
                <a:tc>
                  <a:txBody>
                    <a:bodyPr/>
                    <a:lstStyle/>
                    <a:p>
                      <a:r>
                        <a:rPr lang="sr-Latn-RS" dirty="0" smtClean="0"/>
                        <a:t>Tok bolesti uz primenu skrininga:</a:t>
                      </a:r>
                      <a:endParaRPr lang="en-US" dirty="0"/>
                    </a:p>
                  </a:txBody>
                  <a:tcPr/>
                </a:tc>
              </a:tr>
              <a:tr h="478972">
                <a:tc>
                  <a:txBody>
                    <a:bodyPr/>
                    <a:lstStyle/>
                    <a:p>
                      <a:r>
                        <a:rPr lang="sr-Latn-RS" dirty="0" smtClean="0"/>
                        <a:t>          Biološki             </a:t>
                      </a:r>
                      <a:r>
                        <a:rPr lang="sr-Latn-RS" baseline="0" dirty="0" smtClean="0"/>
                        <a:t> Rano               Dijagnoza i </a:t>
                      </a:r>
                      <a:endParaRPr lang="sr-Latn-RS" dirty="0" smtClean="0"/>
                    </a:p>
                    <a:p>
                      <a:r>
                        <a:rPr lang="sr-Latn-RS" baseline="0" dirty="0" smtClean="0"/>
                        <a:t>          početak            otkrivanje        započinjanje</a:t>
                      </a:r>
                    </a:p>
                    <a:p>
                      <a:r>
                        <a:rPr lang="sr-Latn-RS" baseline="0" dirty="0" smtClean="0"/>
                        <a:t>          bolesti               bolesti               lečenja</a:t>
                      </a:r>
                    </a:p>
                    <a:p>
                      <a:endParaRPr lang="sr-Latn-RS" baseline="0" dirty="0" smtClean="0"/>
                    </a:p>
                  </a:txBody>
                  <a:tcPr/>
                </a:tc>
              </a:tr>
              <a:tr h="478972">
                <a:tc>
                  <a:txBody>
                    <a:bodyPr/>
                    <a:lstStyle/>
                    <a:p>
                      <a:r>
                        <a:rPr lang="sr-Latn-RS" dirty="0" smtClean="0"/>
                        <a:t>Vreme</a:t>
                      </a:r>
                      <a:endParaRPr lang="en-US" dirty="0"/>
                    </a:p>
                  </a:txBody>
                  <a:tcPr/>
                </a:tc>
              </a:tr>
            </a:tbl>
          </a:graphicData>
        </a:graphic>
      </p:graphicFrame>
      <p:cxnSp>
        <p:nvCxnSpPr>
          <p:cNvPr id="6" name="Straight Arrow Connector 5"/>
          <p:cNvCxnSpPr/>
          <p:nvPr/>
        </p:nvCxnSpPr>
        <p:spPr>
          <a:xfrm>
            <a:off x="1143000" y="3429000"/>
            <a:ext cx="6705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143000" y="6477000"/>
            <a:ext cx="6705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1104900" y="31623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5400000">
            <a:off x="1104900" y="62103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5400000">
            <a:off x="2628900" y="31623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2705100" y="62103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4381500" y="31623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a:off x="4457700" y="6210300"/>
            <a:ext cx="5334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5400000">
            <a:off x="5715000" y="3124200"/>
            <a:ext cx="609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7048500" y="30861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5400000">
            <a:off x="2743200" y="3581400"/>
            <a:ext cx="304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5867400" y="3581400"/>
            <a:ext cx="304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2895600" y="3657600"/>
            <a:ext cx="3124200" cy="15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Секундарна превенција</a:t>
            </a:r>
            <a:r>
              <a:rPr lang="sr-Latn-RS" dirty="0" smtClean="0"/>
              <a:t/>
            </a:r>
            <a:br>
              <a:rPr lang="sr-Latn-RS" dirty="0" smtClean="0"/>
            </a:br>
            <a:r>
              <a:rPr lang="sr-Cyrl-RS" sz="2800" dirty="0" smtClean="0"/>
              <a:t>врсте скрининга</a:t>
            </a:r>
            <a:endParaRPr lang="en-US" sz="2800" dirty="0"/>
          </a:p>
        </p:txBody>
      </p:sp>
      <p:sp>
        <p:nvSpPr>
          <p:cNvPr id="3" name="Content Placeholder 2"/>
          <p:cNvSpPr>
            <a:spLocks noGrp="1"/>
          </p:cNvSpPr>
          <p:nvPr>
            <p:ph idx="1"/>
          </p:nvPr>
        </p:nvSpPr>
        <p:spPr/>
        <p:txBody>
          <a:bodyPr>
            <a:normAutofit fontScale="92500" lnSpcReduction="20000"/>
          </a:bodyPr>
          <a:lstStyle/>
          <a:p>
            <a:r>
              <a:rPr lang="sr-Cyrl-RS" b="1" dirty="0">
                <a:latin typeface="Times New Roman" pitchFamily="18" charset="0"/>
                <a:cs typeface="Times New Roman" pitchFamily="18" charset="0"/>
              </a:rPr>
              <a:t>Масовни или популациони – </a:t>
            </a:r>
            <a:r>
              <a:rPr lang="sr-Cyrl-RS" dirty="0">
                <a:latin typeface="Times New Roman" pitchFamily="18" charset="0"/>
                <a:cs typeface="Times New Roman" pitchFamily="18" charset="0"/>
              </a:rPr>
              <a:t>подразумева организовано позивање на скрининг великог броја људи за које се процењује да су у ризику од одређене болести. Код нас у земљи се спроводи национални програм раног откривања карцинома дојке (жене 50-69 год.), грлића материце (жене 25-64 год.) и дебелог црева (мушкарци и жене 50-74 год.). У таквим организованим програмима постоји дефинисана циљна популација, препоручени интервали скрининга и јасно дефинисане процедуре. Постоји тим одговоран за спровођење програма, позивање на скрининг, утврђене смернице за праћење и вођење оних са позитивним налазом на тесту, свеобухватна база података као и стална контрола квалитета</a:t>
            </a:r>
            <a:endParaRPr lang="en-US" dirty="0">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3200" dirty="0" smtClean="0"/>
              <a:t>Секундарна превенција</a:t>
            </a:r>
            <a:r>
              <a:rPr lang="sr-Latn-RS" dirty="0" smtClean="0"/>
              <a:t/>
            </a:r>
            <a:br>
              <a:rPr lang="sr-Latn-RS" dirty="0" smtClean="0"/>
            </a:br>
            <a:r>
              <a:rPr lang="sr-Cyrl-RS" sz="2800" dirty="0" smtClean="0"/>
              <a:t>врсте скрининга</a:t>
            </a:r>
            <a:endParaRPr lang="en-US" sz="2800" dirty="0"/>
          </a:p>
        </p:txBody>
      </p:sp>
      <p:sp>
        <p:nvSpPr>
          <p:cNvPr id="3" name="Content Placeholder 2"/>
          <p:cNvSpPr>
            <a:spLocks noGrp="1"/>
          </p:cNvSpPr>
          <p:nvPr>
            <p:ph idx="1"/>
          </p:nvPr>
        </p:nvSpPr>
        <p:spPr/>
        <p:txBody>
          <a:bodyPr>
            <a:normAutofit fontScale="92500" lnSpcReduction="10000"/>
          </a:bodyPr>
          <a:lstStyle/>
          <a:p>
            <a:r>
              <a:rPr lang="sr-Cyrl-RS" b="1" dirty="0">
                <a:latin typeface="Times New Roman" pitchFamily="18" charset="0"/>
                <a:cs typeface="Times New Roman" pitchFamily="18" charset="0"/>
              </a:rPr>
              <a:t>Опортунистички – </a:t>
            </a:r>
            <a:r>
              <a:rPr lang="sr-Cyrl-RS" dirty="0">
                <a:latin typeface="Times New Roman" pitchFamily="18" charset="0"/>
                <a:cs typeface="Times New Roman" pitchFamily="18" charset="0"/>
              </a:rPr>
              <a:t>настаје када се пацијент јави лекару из неког другог разлога, али се искористи прилика да му се саветује извођење тестова за рано откривање одређених болести, или он то затражи самоиницијативно. Неуједначеност обухвата скринингом велики је недостатак у односу на организоване програме, јер један део популације знатно чешће користи ове мере ( чак и непотребно – оверсцреенинг), а други део уопште не користи те мере, и то најчешће они под повећаним ризиким (сиромашни, стари, необразовани...). Из овог разлога овај тип скрининга није довео до већег смањења морбидитета и морталитета од водећих болести данашњице</a:t>
            </a:r>
            <a:endParaRPr lang="en-US" i="1" dirty="0">
              <a:latin typeface="Times New Roman" pitchFamily="18" charset="0"/>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Секундарна превенција</a:t>
            </a:r>
            <a:r>
              <a:rPr lang="sr-Latn-RS" dirty="0" smtClean="0"/>
              <a:t/>
            </a:r>
            <a:br>
              <a:rPr lang="sr-Latn-RS" dirty="0" smtClean="0"/>
            </a:br>
            <a:r>
              <a:rPr lang="sr-Cyrl-RS" sz="2800" dirty="0" smtClean="0"/>
              <a:t>врсте скрининга</a:t>
            </a:r>
            <a:endParaRPr lang="en-US" sz="2800" dirty="0"/>
          </a:p>
        </p:txBody>
      </p:sp>
      <p:sp>
        <p:nvSpPr>
          <p:cNvPr id="3" name="Content Placeholder 2"/>
          <p:cNvSpPr>
            <a:spLocks noGrp="1"/>
          </p:cNvSpPr>
          <p:nvPr>
            <p:ph idx="1"/>
          </p:nvPr>
        </p:nvSpPr>
        <p:spPr/>
        <p:txBody>
          <a:bodyPr>
            <a:normAutofit fontScale="92500" lnSpcReduction="10000"/>
          </a:bodyPr>
          <a:lstStyle/>
          <a:p>
            <a:r>
              <a:rPr lang="sr-Cyrl-RS" b="1" dirty="0">
                <a:latin typeface="Times New Roman" pitchFamily="18" charset="0"/>
                <a:cs typeface="Times New Roman" pitchFamily="18" charset="0"/>
              </a:rPr>
              <a:t>Селективни – </a:t>
            </a:r>
            <a:r>
              <a:rPr lang="sr-Cyrl-RS" dirty="0">
                <a:latin typeface="Times New Roman" pitchFamily="18" charset="0"/>
                <a:cs typeface="Times New Roman" pitchFamily="18" charset="0"/>
              </a:rPr>
              <a:t>изводи се на популацији са високом ризиком од оболевања</a:t>
            </a:r>
          </a:p>
          <a:p>
            <a:r>
              <a:rPr lang="sr-Cyrl-RS" b="1" dirty="0">
                <a:latin typeface="Times New Roman" pitchFamily="18" charset="0"/>
                <a:cs typeface="Times New Roman" pitchFamily="18" charset="0"/>
              </a:rPr>
              <a:t>Мултипли или мултифазни – </a:t>
            </a:r>
            <a:r>
              <a:rPr lang="sr-Cyrl-RS" dirty="0">
                <a:latin typeface="Times New Roman" pitchFamily="18" charset="0"/>
                <a:cs typeface="Times New Roman" pitchFamily="18" charset="0"/>
              </a:rPr>
              <a:t>представља примену више скрининг тестова и може бити:</a:t>
            </a:r>
          </a:p>
          <a:p>
            <a:r>
              <a:rPr lang="sr-Cyrl-RS" b="1" dirty="0">
                <a:latin typeface="Times New Roman" pitchFamily="18" charset="0"/>
                <a:cs typeface="Times New Roman" pitchFamily="18" charset="0"/>
              </a:rPr>
              <a:t>• секвенцијални или серијски – </a:t>
            </a:r>
            <a:r>
              <a:rPr lang="sr-Cyrl-RS" dirty="0">
                <a:latin typeface="Times New Roman" pitchFamily="18" charset="0"/>
                <a:cs typeface="Times New Roman" pitchFamily="18" charset="0"/>
              </a:rPr>
              <a:t>одвија се у две фазе. Првом скрининг тесту, који је једноставнији, мање инвазиван, конфорнији и јевтинији, подвргавају се сви испитаници. Другом скрининг тесту, који је инвазивнији, комплекснији и скупљи, подвргавају се само они означени позитивно првим скрининг тестом. Циљ је да се смањи број лажно позитивних резултата (повећава се специфичност, а смањује сензитивност теста)</a:t>
            </a:r>
            <a:endParaRPr lang="sr-Latn-RS" dirty="0" smtClean="0">
              <a:latin typeface="Times New Roman" pitchFamily="18" charset="0"/>
              <a:cs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Секундарна превенција</a:t>
            </a:r>
            <a:r>
              <a:rPr lang="sr-Latn-RS" dirty="0" smtClean="0"/>
              <a:t/>
            </a:r>
            <a:br>
              <a:rPr lang="sr-Latn-RS" dirty="0" smtClean="0"/>
            </a:br>
            <a:r>
              <a:rPr lang="sr-Cyrl-RS" sz="2800" dirty="0" smtClean="0"/>
              <a:t>врсте скрининга</a:t>
            </a:r>
            <a:endParaRPr lang="en-US" sz="2800" dirty="0"/>
          </a:p>
        </p:txBody>
      </p:sp>
      <p:sp>
        <p:nvSpPr>
          <p:cNvPr id="3" name="Content Placeholder 2"/>
          <p:cNvSpPr>
            <a:spLocks noGrp="1"/>
          </p:cNvSpPr>
          <p:nvPr>
            <p:ph idx="1"/>
          </p:nvPr>
        </p:nvSpPr>
        <p:spPr/>
        <p:txBody>
          <a:bodyPr/>
          <a:lstStyle/>
          <a:p>
            <a:pPr>
              <a:buNone/>
            </a:pPr>
            <a:r>
              <a:rPr lang="sr-Latn-RS" dirty="0" smtClean="0"/>
              <a:t>     </a:t>
            </a:r>
            <a:r>
              <a:rPr lang="sr-Cyrl-RS" b="1" dirty="0">
                <a:latin typeface="Times New Roman" pitchFamily="18" charset="0"/>
                <a:cs typeface="Times New Roman" pitchFamily="18" charset="0"/>
              </a:rPr>
              <a:t>симултани или паралелни </a:t>
            </a:r>
            <a:r>
              <a:rPr lang="sr-Cyrl-RS" dirty="0">
                <a:latin typeface="Times New Roman" pitchFamily="18" charset="0"/>
                <a:cs typeface="Times New Roman" pitchFamily="18" charset="0"/>
              </a:rPr>
              <a:t>– подразумева извођење неколико скрининг тестова истовремено. Позитивним се сматра онај испитаник који се означи позитивно у било ком тесту, док се негативним сматра онај који ни у једном није означен позитивно. Циљ је повећање укупне сензитивности теста (специфичност се смањује)</a:t>
            </a:r>
            <a:endParaRPr lang="en-US" dirty="0">
              <a:latin typeface="Times New Roman" pitchFamily="18" charset="0"/>
              <a:cs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Секундарна превенција</a:t>
            </a:r>
            <a:r>
              <a:rPr lang="sr-Latn-RS" dirty="0" smtClean="0"/>
              <a:t/>
            </a:r>
            <a:br>
              <a:rPr lang="sr-Latn-RS" dirty="0" smtClean="0"/>
            </a:br>
            <a:r>
              <a:rPr lang="sr-Cyrl-RS" sz="2800" dirty="0" smtClean="0"/>
              <a:t>критеријуми за скрининг</a:t>
            </a:r>
            <a:endParaRPr lang="en-US" sz="2800" dirty="0"/>
          </a:p>
        </p:txBody>
      </p:sp>
      <p:sp>
        <p:nvSpPr>
          <p:cNvPr id="3" name="Content Placeholder 2"/>
          <p:cNvSpPr>
            <a:spLocks noGrp="1"/>
          </p:cNvSpPr>
          <p:nvPr>
            <p:ph idx="1"/>
          </p:nvPr>
        </p:nvSpPr>
        <p:spPr/>
        <p:txBody>
          <a:bodyPr>
            <a:normAutofit lnSpcReduction="10000"/>
          </a:bodyPr>
          <a:lstStyle/>
          <a:p>
            <a:r>
              <a:rPr lang="sr-Cyrl-RS" b="1" dirty="0">
                <a:latin typeface="Times New Roman" pitchFamily="18" charset="0"/>
                <a:cs typeface="Times New Roman" pitchFamily="18" charset="0"/>
              </a:rPr>
              <a:t>Критеријуми за организовање скрининг </a:t>
            </a:r>
            <a:r>
              <a:rPr lang="sr-Cyrl-RS" dirty="0">
                <a:latin typeface="Times New Roman" pitchFamily="18" charset="0"/>
                <a:cs typeface="Times New Roman" pitchFamily="18" charset="0"/>
              </a:rPr>
              <a:t>програма које су поставили Вилсон и Јунгнер, и даље су актуелни важећи принципи, који су током времена допуњавани и систематизовани. Тако се критеријуми могу груписати у </a:t>
            </a:r>
            <a:r>
              <a:rPr lang="sr-Cyrl-RS" i="1" dirty="0">
                <a:latin typeface="Times New Roman" pitchFamily="18" charset="0"/>
                <a:cs typeface="Times New Roman" pitchFamily="18" charset="0"/>
              </a:rPr>
              <a:t>четири </a:t>
            </a:r>
            <a:r>
              <a:rPr lang="sr-Cyrl-RS" dirty="0">
                <a:latin typeface="Times New Roman" pitchFamily="18" charset="0"/>
                <a:cs typeface="Times New Roman" pitchFamily="18" charset="0"/>
              </a:rPr>
              <a:t>основне категорије, у односу на:</a:t>
            </a:r>
          </a:p>
          <a:p>
            <a:r>
              <a:rPr lang="sr-Cyrl-RS" dirty="0">
                <a:latin typeface="Times New Roman" pitchFamily="18" charset="0"/>
                <a:cs typeface="Times New Roman" pitchFamily="18" charset="0"/>
              </a:rPr>
              <a:t>• </a:t>
            </a:r>
            <a:r>
              <a:rPr lang="sr-Cyrl-RS" b="1" dirty="0">
                <a:latin typeface="Times New Roman" pitchFamily="18" charset="0"/>
                <a:cs typeface="Times New Roman" pitchFamily="18" charset="0"/>
              </a:rPr>
              <a:t>карактеристике обољења </a:t>
            </a:r>
            <a:r>
              <a:rPr lang="sr-Cyrl-RS" dirty="0">
                <a:latin typeface="Times New Roman" pitchFamily="18" charset="0"/>
                <a:cs typeface="Times New Roman" pitchFamily="18" charset="0"/>
              </a:rPr>
              <a:t>– скрининг треба организовати за значајне поремећаје здравља, за које је познат природни ток болести, препознатљива латентна или рана симптоматска фаза и уколико је доказано боље преживљавање пацијената ако се болест раније открије</a:t>
            </a:r>
            <a:endParaRPr lang="en-US" dirty="0">
              <a:latin typeface="Times New Roman" pitchFamily="18" charset="0"/>
              <a:cs typeface="Times New Roman"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Секундарна превенција</a:t>
            </a:r>
            <a:r>
              <a:rPr lang="sr-Latn-RS" dirty="0" smtClean="0"/>
              <a:t/>
            </a:r>
            <a:br>
              <a:rPr lang="sr-Latn-RS" dirty="0" smtClean="0"/>
            </a:br>
            <a:r>
              <a:rPr lang="sr-Cyrl-RS" sz="2800" dirty="0" smtClean="0"/>
              <a:t>критетријуми за скрининг</a:t>
            </a:r>
            <a:endParaRPr lang="en-US" sz="2800" dirty="0"/>
          </a:p>
        </p:txBody>
      </p:sp>
      <p:sp>
        <p:nvSpPr>
          <p:cNvPr id="3" name="Content Placeholder 2"/>
          <p:cNvSpPr>
            <a:spLocks noGrp="1"/>
          </p:cNvSpPr>
          <p:nvPr>
            <p:ph idx="1"/>
          </p:nvPr>
        </p:nvSpPr>
        <p:spPr/>
        <p:txBody>
          <a:bodyPr>
            <a:normAutofit fontScale="92500" lnSpcReduction="10000"/>
          </a:bodyPr>
          <a:lstStyle/>
          <a:p>
            <a:pPr>
              <a:buNone/>
            </a:pPr>
            <a:r>
              <a:rPr lang="sr-Latn-RS" dirty="0" smtClean="0"/>
              <a:t>    •</a:t>
            </a:r>
            <a:r>
              <a:rPr lang="sr-Cyrl-RS" b="1" dirty="0">
                <a:latin typeface="Times New Roman" pitchFamily="18" charset="0"/>
                <a:cs typeface="Times New Roman" pitchFamily="18" charset="0"/>
              </a:rPr>
              <a:t>карактеристике теста – </a:t>
            </a:r>
            <a:r>
              <a:rPr lang="sr-Cyrl-RS" dirty="0">
                <a:latin typeface="Times New Roman" pitchFamily="18" charset="0"/>
                <a:cs typeface="Times New Roman" pitchFamily="18" charset="0"/>
              </a:rPr>
              <a:t>налажу да он мора да има одговарајућу валидност, предиктивну вредност, постојаност, а и да буде једноставан, брз, прихватљив за људе којима је намењен и економски изводљив за ситем здравствене заштите</a:t>
            </a:r>
          </a:p>
          <a:p>
            <a:pPr>
              <a:buNone/>
            </a:pPr>
            <a:r>
              <a:rPr lang="sr-Cyrl-RS" b="1" dirty="0">
                <a:latin typeface="Times New Roman" pitchFamily="18" charset="0"/>
                <a:cs typeface="Times New Roman" pitchFamily="18" charset="0"/>
              </a:rPr>
              <a:t>• карактеристике метода дијагностике и лечења – </a:t>
            </a:r>
            <a:r>
              <a:rPr lang="sr-Cyrl-RS" dirty="0">
                <a:latin typeface="Times New Roman" pitchFamily="18" charset="0"/>
                <a:cs typeface="Times New Roman" pitchFamily="18" charset="0"/>
              </a:rPr>
              <a:t>требало би да постоје ефикасне методе за дијагностику и лечење поремећаја здравља које тежимо да што раније откријемо скринингом. Требало би да постоје докази да је цео скрининг програм социјално, клинички и етички прихватљив за здравствене раднике који га изводе и за људе који се тестирају</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Секундарна превенција</a:t>
            </a:r>
            <a:r>
              <a:rPr lang="sr-Latn-RS" dirty="0" smtClean="0"/>
              <a:t/>
            </a:r>
            <a:br>
              <a:rPr lang="sr-Latn-RS" dirty="0" smtClean="0"/>
            </a:br>
            <a:r>
              <a:rPr lang="sr-Cyrl-RS" sz="2800" dirty="0" smtClean="0"/>
              <a:t>критеријуми за скрининг</a:t>
            </a:r>
            <a:endParaRPr lang="en-US" sz="2800" dirty="0"/>
          </a:p>
        </p:txBody>
      </p:sp>
      <p:sp>
        <p:nvSpPr>
          <p:cNvPr id="3" name="Content Placeholder 2"/>
          <p:cNvSpPr>
            <a:spLocks noGrp="1"/>
          </p:cNvSpPr>
          <p:nvPr>
            <p:ph idx="1"/>
          </p:nvPr>
        </p:nvSpPr>
        <p:spPr/>
        <p:txBody>
          <a:bodyPr/>
          <a:lstStyle/>
          <a:p>
            <a:pPr>
              <a:buNone/>
            </a:pPr>
            <a:r>
              <a:rPr lang="sr-Latn-RS" dirty="0" smtClean="0"/>
              <a:t>    </a:t>
            </a:r>
            <a:r>
              <a:rPr lang="sr-Cyrl-RS" dirty="0"/>
              <a:t>•</a:t>
            </a:r>
            <a:r>
              <a:rPr lang="sr-Cyrl-RS" b="1" dirty="0">
                <a:latin typeface="Times New Roman" pitchFamily="18" charset="0"/>
                <a:cs typeface="Times New Roman" pitchFamily="18" charset="0"/>
              </a:rPr>
              <a:t>цена и изводљивост програма </a:t>
            </a:r>
            <a:r>
              <a:rPr lang="sr-Cyrl-RS" dirty="0">
                <a:latin typeface="Times New Roman" pitchFamily="18" charset="0"/>
                <a:cs typeface="Times New Roman" pitchFamily="18" charset="0"/>
              </a:rPr>
              <a:t>– цена новооткривених случајева (укјучујући дијагностику и лечење) треба да буде избалансирана у односу на целокупну здравствену потрошњу у систему здравствене заштите који организује скрининг. Пре започињања скрининг програма, прво треба проценити постоје ли адекватни ресурси за изводјење програма</a:t>
            </a:r>
            <a:endParaRPr lang="en-US" dirty="0">
              <a:latin typeface="Times New Roman" pitchFamily="18" charset="0"/>
              <a:cs typeface="Times New Roman" pitchFamily="18"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Секундарна превенција</a:t>
            </a:r>
            <a:r>
              <a:rPr lang="sr-Latn-RS" dirty="0" smtClean="0"/>
              <a:t/>
            </a:r>
            <a:br>
              <a:rPr lang="sr-Latn-RS" dirty="0" smtClean="0"/>
            </a:br>
            <a:r>
              <a:rPr lang="sr-Cyrl-RS" sz="2800" dirty="0" smtClean="0"/>
              <a:t>критеријуми за скрининг</a:t>
            </a:r>
            <a:endParaRPr lang="en-US" sz="2800" dirty="0"/>
          </a:p>
        </p:txBody>
      </p:sp>
      <p:sp>
        <p:nvSpPr>
          <p:cNvPr id="3" name="Content Placeholder 2"/>
          <p:cNvSpPr>
            <a:spLocks noGrp="1"/>
          </p:cNvSpPr>
          <p:nvPr>
            <p:ph idx="1"/>
          </p:nvPr>
        </p:nvSpPr>
        <p:spPr/>
        <p:txBody>
          <a:bodyPr>
            <a:normAutofit fontScale="92500" lnSpcReduction="10000"/>
          </a:bodyPr>
          <a:lstStyle/>
          <a:p>
            <a:r>
              <a:rPr lang="sr-Cyrl-RS" dirty="0">
                <a:latin typeface="Times New Roman" pitchFamily="18" charset="0"/>
                <a:cs typeface="Times New Roman" pitchFamily="18" charset="0"/>
              </a:rPr>
              <a:t>Посебна пажња посвећује се евалуацији параметара скрининг теста који се користи, како бисмо имали представу о томе у којој мери коришћени тест заиста може да испуни циљ скрининг програма. У том смислу процењују се:</a:t>
            </a:r>
          </a:p>
          <a:p>
            <a:r>
              <a:rPr lang="sr-Cyrl-RS" dirty="0">
                <a:latin typeface="Times New Roman" pitchFamily="18" charset="0"/>
                <a:cs typeface="Times New Roman" pitchFamily="18" charset="0"/>
              </a:rPr>
              <a:t>• </a:t>
            </a:r>
            <a:r>
              <a:rPr lang="sr-Cyrl-RS" b="1" dirty="0">
                <a:latin typeface="Times New Roman" pitchFamily="18" charset="0"/>
                <a:cs typeface="Times New Roman" pitchFamily="18" charset="0"/>
              </a:rPr>
              <a:t>Валидност теста </a:t>
            </a:r>
            <a:r>
              <a:rPr lang="sr-Cyrl-RS" dirty="0">
                <a:latin typeface="Times New Roman" pitchFamily="18" charset="0"/>
                <a:cs typeface="Times New Roman" pitchFamily="18" charset="0"/>
              </a:rPr>
              <a:t>је способност теста да коректно класификује испитанике на особе са обољењем и особе без обољења. Мери се степеном слагања резултата скрининг теста с циљаним дијагностичким испитивањем или другим стандардима којима се утврђује стварно здравствено стање особе која је учествовала у скринингу (златни стандард)</a:t>
            </a:r>
            <a:endParaRPr lang="en-US" dirty="0">
              <a:latin typeface="Times New Roman" pitchFamily="18" charset="0"/>
              <a:cs typeface="Times New Roman"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Секундарна превенција</a:t>
            </a:r>
            <a:r>
              <a:rPr lang="sr-Latn-RS" dirty="0" smtClean="0"/>
              <a:t/>
            </a:r>
            <a:br>
              <a:rPr lang="sr-Latn-RS" dirty="0" smtClean="0"/>
            </a:br>
            <a:r>
              <a:rPr lang="sr-Latn-RS" sz="2800" dirty="0" smtClean="0"/>
              <a:t>k</a:t>
            </a:r>
            <a:r>
              <a:rPr lang="sr-Cyrl-RS" sz="2800" dirty="0" smtClean="0"/>
              <a:t>ритеријуми за скрининг</a:t>
            </a:r>
            <a:r>
              <a:rPr lang="sr-Latn-RS" sz="2800" dirty="0" smtClean="0"/>
              <a:t> </a:t>
            </a:r>
            <a:endParaRPr lang="en-US" sz="2800" dirty="0"/>
          </a:p>
        </p:txBody>
      </p:sp>
      <p:sp>
        <p:nvSpPr>
          <p:cNvPr id="3" name="Content Placeholder 2"/>
          <p:cNvSpPr>
            <a:spLocks noGrp="1"/>
          </p:cNvSpPr>
          <p:nvPr>
            <p:ph idx="1"/>
          </p:nvPr>
        </p:nvSpPr>
        <p:spPr/>
        <p:txBody>
          <a:bodyPr/>
          <a:lstStyle/>
          <a:p>
            <a:pPr>
              <a:buNone/>
            </a:pPr>
            <a:r>
              <a:rPr lang="sr-Latn-RS" dirty="0" smtClean="0">
                <a:latin typeface="Times New Roman" pitchFamily="18" charset="0"/>
                <a:cs typeface="Times New Roman" pitchFamily="18" charset="0"/>
              </a:rPr>
              <a:t>   </a:t>
            </a:r>
            <a:r>
              <a:rPr lang="sr-Cyrl-RS" dirty="0">
                <a:latin typeface="Times New Roman" pitchFamily="18" charset="0"/>
                <a:cs typeface="Times New Roman" pitchFamily="18" charset="0"/>
              </a:rPr>
              <a:t>Валидност теста процењујемо на основу његове две карактеристике: сензитивности и специфичности.</a:t>
            </a:r>
          </a:p>
          <a:p>
            <a:pPr>
              <a:buNone/>
            </a:pPr>
            <a:r>
              <a:rPr lang="sr-Cyrl-RS" i="1" dirty="0">
                <a:latin typeface="Times New Roman" pitchFamily="18" charset="0"/>
                <a:cs typeface="Times New Roman" pitchFamily="18" charset="0"/>
              </a:rPr>
              <a:t>Сензитивност (осетљивост) теста </a:t>
            </a:r>
            <a:r>
              <a:rPr lang="sr-Cyrl-RS" dirty="0">
                <a:latin typeface="Times New Roman" pitchFamily="18" charset="0"/>
                <a:cs typeface="Times New Roman" pitchFamily="18" charset="0"/>
              </a:rPr>
              <a:t>јесте његова способност да оболеле особе означи као позитивне и представља пропорцију стварно позитивних и свих са обољењем</a:t>
            </a:r>
          </a:p>
          <a:p>
            <a:pPr>
              <a:buNone/>
            </a:pPr>
            <a:r>
              <a:rPr lang="sr-Cyrl-RS" i="1" dirty="0">
                <a:latin typeface="Times New Roman" pitchFamily="18" charset="0"/>
                <a:cs typeface="Times New Roman" pitchFamily="18" charset="0"/>
              </a:rPr>
              <a:t>Специфичност теста </a:t>
            </a:r>
            <a:r>
              <a:rPr lang="sr-Cyrl-RS" dirty="0">
                <a:latin typeface="Times New Roman" pitchFamily="18" charset="0"/>
                <a:cs typeface="Times New Roman" pitchFamily="18" charset="0"/>
              </a:rPr>
              <a:t>јесте његова способност да здраве особе издвоји као негативне на скринингу и представља пропорцију стварно негативних и свих без обољења</a:t>
            </a:r>
            <a:endParaRPr lang="en-US" i="1"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400" dirty="0"/>
              <a:t>ДРУШТВЕНА БРИГА ЗА ЗДРАВЉЕ СТАНОВНИКА</a:t>
            </a:r>
            <a:endParaRPr lang="en-US" sz="2400" dirty="0">
              <a:cs typeface="Times New Roman" pitchFamily="18" charset="0"/>
            </a:endParaRPr>
          </a:p>
        </p:txBody>
      </p:sp>
      <p:sp>
        <p:nvSpPr>
          <p:cNvPr id="3" name="Content Placeholder 2"/>
          <p:cNvSpPr>
            <a:spLocks noGrp="1"/>
          </p:cNvSpPr>
          <p:nvPr>
            <p:ph idx="1"/>
          </p:nvPr>
        </p:nvSpPr>
        <p:spPr/>
        <p:txBody>
          <a:bodyPr/>
          <a:lstStyle/>
          <a:p>
            <a:r>
              <a:rPr lang="sr-Cyrl-RS" dirty="0">
                <a:latin typeface="Times New Roman" pitchFamily="18" charset="0"/>
                <a:cs typeface="Times New Roman" pitchFamily="18" charset="0"/>
              </a:rPr>
              <a:t>Наш закон о здравственој заштити јасно дефинише мере и активности друштвене бриге за здравље по територијалном принципу – од нивоа целе Републике Србије, преко локалних заједница, па до послодаваца и појединаца. Тако се на територији Републике Србије, под једнаким условима, обезбеђује здравствена заштита свим групацијама становништва, с посебним нагласком на болести од већег социјалномедицинског значаја и на здравствену заштиту социјално угроженог становништва</a:t>
            </a:r>
            <a:endParaRPr lang="en-US" dirty="0">
              <a:latin typeface="Times New Roman" pitchFamily="18" charset="0"/>
              <a:cs typeface="Times New Roman"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Секундарна превенција</a:t>
            </a:r>
            <a:r>
              <a:rPr lang="sr-Latn-RS" dirty="0" smtClean="0"/>
              <a:t/>
            </a:r>
            <a:br>
              <a:rPr lang="sr-Latn-RS" dirty="0" smtClean="0"/>
            </a:br>
            <a:r>
              <a:rPr lang="sr-Latn-RS" sz="2800" dirty="0" smtClean="0"/>
              <a:t>k</a:t>
            </a:r>
            <a:r>
              <a:rPr lang="sr-Cyrl-RS" sz="2800" dirty="0" smtClean="0"/>
              <a:t>ритетријуми за скрининг</a:t>
            </a:r>
            <a:r>
              <a:rPr lang="sr-Latn-RS" sz="2800" dirty="0" smtClean="0"/>
              <a:t> </a:t>
            </a:r>
            <a:endParaRPr lang="en-US" sz="2800" dirty="0"/>
          </a:p>
        </p:txBody>
      </p:sp>
      <p:sp>
        <p:nvSpPr>
          <p:cNvPr id="3" name="Content Placeholder 2"/>
          <p:cNvSpPr>
            <a:spLocks noGrp="1"/>
          </p:cNvSpPr>
          <p:nvPr>
            <p:ph idx="1"/>
          </p:nvPr>
        </p:nvSpPr>
        <p:spPr/>
        <p:txBody>
          <a:bodyPr>
            <a:normAutofit fontScale="92500" lnSpcReduction="20000"/>
          </a:bodyPr>
          <a:lstStyle/>
          <a:p>
            <a:pPr>
              <a:buNone/>
            </a:pPr>
            <a:r>
              <a:rPr lang="sr-Latn-RS" dirty="0" smtClean="0">
                <a:latin typeface="Times New Roman" pitchFamily="18" charset="0"/>
                <a:cs typeface="Times New Roman" pitchFamily="18" charset="0"/>
              </a:rPr>
              <a:t>    </a:t>
            </a:r>
            <a:r>
              <a:rPr lang="sr-Cyrl-RS" sz="2700" dirty="0">
                <a:latin typeface="Times New Roman" pitchFamily="18" charset="0"/>
                <a:cs typeface="Times New Roman" pitchFamily="18" charset="0"/>
              </a:rPr>
              <a:t>За одређивање сензитивности и специфичности скрининг теста користи се упоређивање резултата са златним стандардом, на основу чега се добијају четири групе испитаника: </a:t>
            </a:r>
            <a:r>
              <a:rPr lang="sr-Cyrl-RS" sz="2700" i="1" dirty="0">
                <a:latin typeface="Times New Roman" pitchFamily="18" charset="0"/>
                <a:cs typeface="Times New Roman" pitchFamily="18" charset="0"/>
              </a:rPr>
              <a:t>стварно позитивни (СП), лажно позитивни (ЛП), лажно негативни (ЛН) и стварно негативни (СН).</a:t>
            </a:r>
          </a:p>
          <a:p>
            <a:pPr>
              <a:buNone/>
            </a:pPr>
            <a:r>
              <a:rPr lang="sr-Cyrl-RS" sz="2700" dirty="0">
                <a:latin typeface="Times New Roman" pitchFamily="18" charset="0"/>
                <a:cs typeface="Times New Roman" pitchFamily="18" charset="0"/>
              </a:rPr>
              <a:t>Важно је коректно означити особе, јер лажно позитивно означавање излаже особе непотребном стресу, док лажно негативно означавање носи каснији почетак примене терапије, па и могући лошији исход по особу. Добар скрининг тест треба да је осетљив, али не мора бити обавезно високо специфичан. Изнад свега њиме не треба да се пропусте стварно оболели тј. мора да има врло ниску стопу лажно негативних</a:t>
            </a:r>
            <a:endParaRPr lang="en-US" i="1" dirty="0">
              <a:latin typeface="Times New Roman" pitchFamily="18" charset="0"/>
              <a:cs typeface="Times New Roman"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Секундарна превенција</a:t>
            </a:r>
            <a:r>
              <a:rPr lang="sr-Latn-RS" sz="2800" dirty="0" smtClean="0"/>
              <a:t/>
            </a:r>
            <a:br>
              <a:rPr lang="sr-Latn-RS" sz="2800" dirty="0" smtClean="0"/>
            </a:br>
            <a:r>
              <a:rPr lang="sr-Latn-RS" sz="2800" dirty="0" smtClean="0"/>
              <a:t>k</a:t>
            </a:r>
            <a:r>
              <a:rPr lang="sr-Cyrl-RS" sz="2800" dirty="0" smtClean="0"/>
              <a:t>ритеријуми за скрининг</a:t>
            </a:r>
            <a:r>
              <a:rPr lang="sr-Latn-RS" sz="2800" dirty="0" smtClean="0"/>
              <a:t> </a:t>
            </a:r>
            <a:endParaRPr lang="en-US" sz="2800" dirty="0"/>
          </a:p>
        </p:txBody>
      </p:sp>
      <p:sp>
        <p:nvSpPr>
          <p:cNvPr id="3" name="Content Placeholder 2"/>
          <p:cNvSpPr>
            <a:spLocks noGrp="1"/>
          </p:cNvSpPr>
          <p:nvPr>
            <p:ph idx="1"/>
          </p:nvPr>
        </p:nvSpPr>
        <p:spPr/>
        <p:txBody>
          <a:bodyPr>
            <a:normAutofit lnSpcReduction="10000"/>
          </a:bodyPr>
          <a:lstStyle/>
          <a:p>
            <a:pPr>
              <a:buNone/>
            </a:pPr>
            <a:r>
              <a:rPr lang="sr-Latn-RS" dirty="0" smtClean="0"/>
              <a:t>  </a:t>
            </a:r>
            <a:r>
              <a:rPr lang="sr-Cyrl-RS" dirty="0" smtClean="0">
                <a:latin typeface="Times New Roman" pitchFamily="18" charset="0"/>
                <a:cs typeface="Times New Roman" pitchFamily="18" charset="0"/>
              </a:rPr>
              <a:t>Поузданост </a:t>
            </a:r>
            <a:r>
              <a:rPr lang="sr-Cyrl-RS" dirty="0">
                <a:latin typeface="Times New Roman" pitchFamily="18" charset="0"/>
                <a:cs typeface="Times New Roman" pitchFamily="18" charset="0"/>
              </a:rPr>
              <a:t>скрининг теста односи се на способност теста да при поновљеном испитивању даје исте резултате. Зависи од:</a:t>
            </a:r>
          </a:p>
          <a:p>
            <a:pPr>
              <a:buNone/>
            </a:pPr>
            <a:r>
              <a:rPr lang="sr-Cyrl-RS" dirty="0">
                <a:latin typeface="Times New Roman" pitchFamily="18" charset="0"/>
                <a:cs typeface="Times New Roman" pitchFamily="18" charset="0"/>
              </a:rPr>
              <a:t>▪ предмета мерења (нпр. различите варијације биолошких карактеристика)</a:t>
            </a:r>
          </a:p>
          <a:p>
            <a:pPr>
              <a:buNone/>
            </a:pPr>
            <a:r>
              <a:rPr lang="sr-Cyrl-RS" dirty="0">
                <a:latin typeface="Times New Roman" pitchFamily="18" charset="0"/>
                <a:cs typeface="Times New Roman" pitchFamily="18" charset="0"/>
              </a:rPr>
              <a:t>▪ мерног инструмента (нпр. мерење притиска са дигиталним и аналогним мерачем)</a:t>
            </a:r>
          </a:p>
          <a:p>
            <a:pPr>
              <a:buNone/>
            </a:pPr>
            <a:r>
              <a:rPr lang="sr-Cyrl-RS" dirty="0">
                <a:latin typeface="Times New Roman" pitchFamily="18" charset="0"/>
                <a:cs typeface="Times New Roman" pitchFamily="18" charset="0"/>
              </a:rPr>
              <a:t>▪ унутариспитивачких варијација (степен неслагања између два или више читања од стране једног истраживача)</a:t>
            </a:r>
          </a:p>
          <a:p>
            <a:pPr>
              <a:buNone/>
            </a:pPr>
            <a:r>
              <a:rPr lang="sr-Cyrl-RS" dirty="0">
                <a:latin typeface="Times New Roman" pitchFamily="18" charset="0"/>
                <a:cs typeface="Times New Roman" pitchFamily="18" charset="0"/>
              </a:rPr>
              <a:t>▪ међуиспитивачких варијација (степен неслагања читања између више истраживача)</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4000" dirty="0" smtClean="0"/>
              <a:t>Секундарна превенција</a:t>
            </a:r>
            <a:r>
              <a:rPr lang="sr-Latn-RS" dirty="0" smtClean="0"/>
              <a:t/>
            </a:r>
            <a:br>
              <a:rPr lang="sr-Latn-RS" dirty="0" smtClean="0"/>
            </a:br>
            <a:r>
              <a:rPr lang="sr-Cyrl-RS" sz="2700" dirty="0" smtClean="0"/>
              <a:t>мере блговременог и ефикасног лечења</a:t>
            </a:r>
            <a:endParaRPr lang="en-US" sz="2700" dirty="0"/>
          </a:p>
        </p:txBody>
      </p:sp>
      <p:sp>
        <p:nvSpPr>
          <p:cNvPr id="3" name="Content Placeholder 2"/>
          <p:cNvSpPr>
            <a:spLocks noGrp="1"/>
          </p:cNvSpPr>
          <p:nvPr>
            <p:ph idx="1"/>
          </p:nvPr>
        </p:nvSpPr>
        <p:spPr/>
        <p:txBody>
          <a:bodyPr>
            <a:normAutofit lnSpcReduction="10000"/>
          </a:bodyPr>
          <a:lstStyle/>
          <a:p>
            <a:r>
              <a:rPr lang="sr-Cyrl-RS" dirty="0">
                <a:latin typeface="Times New Roman" pitchFamily="18" charset="0"/>
                <a:cs typeface="Times New Roman" pitchFamily="18" charset="0"/>
              </a:rPr>
              <a:t>Такође, лечење можемо поделити на конзервативно и хируршко. Конзервативно лечење обухвата медикаментозну терапију, физикалну терапију, дијетотерапију, радну терапију, психотерапију и др. Савремено хируршко лечење одликује се развојем нових оперативних техника, тежњом ка мање инвазивним процедурама, технолошким унапређењем материјала и инструмената, па ипак, хируршко лечење и даље превасходно зависи од вештине и знања хирурга. Према месту и начину на који је организовано, лечење може бити амбулантно, болничко или кућно</a:t>
            </a:r>
            <a:endParaRPr lang="en-US" dirty="0">
              <a:latin typeface="Times New Roman" pitchFamily="18" charset="0"/>
              <a:cs typeface="Times New Roman"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4000" dirty="0" smtClean="0"/>
              <a:t>Секундарна превенција</a:t>
            </a:r>
            <a:r>
              <a:rPr lang="sr-Latn-RS" dirty="0" smtClean="0"/>
              <a:t/>
            </a:r>
            <a:br>
              <a:rPr lang="sr-Latn-RS" dirty="0" smtClean="0"/>
            </a:br>
            <a:r>
              <a:rPr lang="sr-Cyrl-RS" sz="2700" dirty="0" smtClean="0"/>
              <a:t>мере благовременог и ефикасног лечења</a:t>
            </a:r>
            <a:endParaRPr lang="en-US" sz="2700" dirty="0"/>
          </a:p>
        </p:txBody>
      </p:sp>
      <p:sp>
        <p:nvSpPr>
          <p:cNvPr id="3" name="Content Placeholder 2"/>
          <p:cNvSpPr>
            <a:spLocks noGrp="1"/>
          </p:cNvSpPr>
          <p:nvPr>
            <p:ph idx="1"/>
          </p:nvPr>
        </p:nvSpPr>
        <p:spPr/>
        <p:txBody>
          <a:bodyPr/>
          <a:lstStyle/>
          <a:p>
            <a:r>
              <a:rPr lang="sr-Cyrl-RS" dirty="0">
                <a:latin typeface="Times New Roman" pitchFamily="18" charset="0"/>
                <a:cs typeface="Times New Roman" pitchFamily="18" charset="0"/>
              </a:rPr>
              <a:t>Лечење је мера секундарне превенције уколико је благовремено и ефикасно, односно започето одмах по раном откривању болести, рационално и засновано на добром познавању болести и делотворности метода које се примењују</a:t>
            </a:r>
            <a:endParaRPr lang="en-US" dirty="0">
              <a:latin typeface="Times New Roman"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200" dirty="0" smtClean="0"/>
              <a:t>Терцијарна превенција</a:t>
            </a:r>
            <a:endParaRPr lang="en-US" sz="3200" dirty="0"/>
          </a:p>
        </p:txBody>
      </p:sp>
      <p:pic>
        <p:nvPicPr>
          <p:cNvPr id="4098" name="Picture 2" descr="C:\Users\Korisnik\Desktop\images (5).jpg"/>
          <p:cNvPicPr>
            <a:picLocks noGrp="1" noChangeAspect="1" noChangeArrowheads="1"/>
          </p:cNvPicPr>
          <p:nvPr>
            <p:ph idx="1"/>
          </p:nvPr>
        </p:nvPicPr>
        <p:blipFill>
          <a:blip r:embed="rId2"/>
          <a:srcRect/>
          <a:stretch>
            <a:fillRect/>
          </a:stretch>
        </p:blipFill>
        <p:spPr bwMode="auto">
          <a:xfrm>
            <a:off x="1540843" y="1640322"/>
            <a:ext cx="5032981" cy="3769878"/>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3600" dirty="0" smtClean="0"/>
              <a:t>Терцијарна превенција</a:t>
            </a:r>
            <a:r>
              <a:rPr lang="sr-Latn-RS" sz="3600" dirty="0" smtClean="0"/>
              <a:t/>
            </a:r>
            <a:br>
              <a:rPr lang="sr-Latn-RS" sz="3600" dirty="0" smtClean="0"/>
            </a:br>
            <a:r>
              <a:rPr lang="sr-Cyrl-RS" sz="2700" dirty="0" smtClean="0"/>
              <a:t>мере ограничења неспособности и рехабилитације</a:t>
            </a:r>
            <a:endParaRPr lang="en-US" sz="2700" dirty="0"/>
          </a:p>
        </p:txBody>
      </p:sp>
      <p:sp>
        <p:nvSpPr>
          <p:cNvPr id="3" name="Content Placeholder 2"/>
          <p:cNvSpPr>
            <a:spLocks noGrp="1"/>
          </p:cNvSpPr>
          <p:nvPr>
            <p:ph idx="1"/>
          </p:nvPr>
        </p:nvSpPr>
        <p:spPr/>
        <p:txBody>
          <a:bodyPr>
            <a:normAutofit fontScale="92500"/>
          </a:bodyPr>
          <a:lstStyle/>
          <a:p>
            <a:r>
              <a:rPr lang="sr-Cyrl-RS" dirty="0">
                <a:latin typeface="Times New Roman" pitchFamily="18" charset="0"/>
                <a:cs typeface="Times New Roman" pitchFamily="18" charset="0"/>
              </a:rPr>
              <a:t>И у периоду касне патогенезе, када је болест узела маха и оставила последице, постоје мере којима помажемо пацијенту да се спречи даље погоршање стања, смањи патња и предупреди развој нових компликација и неспособности. Примењивањем мера ограничења неспособности и рехабилитације могуће је успорити ток многих прогресивних болести и превенирати или одложити компликације основне болести. Циљ терцијарне превенције јесте да се код људи код којих је обољење већ манифестно очува и унапреди постојећи капацитет физичког, психичког и социјалног функционисања, односно да се унапреди квалитет његовог живота</a:t>
            </a:r>
            <a:endParaRPr lang="en-US" dirty="0">
              <a:latin typeface="Times New Roman" pitchFamily="18" charset="0"/>
              <a:cs typeface="Times New Roman" pitchFamily="18"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4000" dirty="0" smtClean="0"/>
              <a:t>Терцијарна превенција</a:t>
            </a:r>
            <a:r>
              <a:rPr lang="sr-Cyrl-RS" sz="4400" dirty="0"/>
              <a:t/>
            </a:r>
            <a:br>
              <a:rPr lang="sr-Cyrl-RS" sz="4400" dirty="0"/>
            </a:br>
            <a:r>
              <a:rPr lang="sr-Cyrl-RS" sz="2700" dirty="0"/>
              <a:t>мере ограничења неспособности и рехабилитације</a:t>
            </a:r>
            <a:endParaRPr lang="en-US" sz="2700" dirty="0"/>
          </a:p>
        </p:txBody>
      </p:sp>
      <p:sp>
        <p:nvSpPr>
          <p:cNvPr id="3" name="Content Placeholder 2"/>
          <p:cNvSpPr>
            <a:spLocks noGrp="1"/>
          </p:cNvSpPr>
          <p:nvPr>
            <p:ph idx="1"/>
          </p:nvPr>
        </p:nvSpPr>
        <p:spPr/>
        <p:txBody>
          <a:bodyPr>
            <a:normAutofit/>
          </a:bodyPr>
          <a:lstStyle/>
          <a:p>
            <a:r>
              <a:rPr lang="sr-Cyrl-RS" dirty="0">
                <a:latin typeface="Times New Roman" pitchFamily="18" charset="0"/>
                <a:cs typeface="Times New Roman" pitchFamily="18" charset="0"/>
              </a:rPr>
              <a:t>Мере које се могу сврстати у терцијарну превенцију врло су различите. То су најчешће програми физикалне рехабилитације (стања после ЦВИ, посттрауматска стања, прогресивне и дегенеративне болести), рад групе за психосоцијалну подршку (ратни ветерани са ПТСС), породичне терапије лечених алкохоличара, реконструктивна хируршка интервенција код жена оперисаних од карцинома дојке и др.</a:t>
            </a:r>
            <a:endParaRPr lang="sr-Latn-RS" dirty="0" smtClean="0">
              <a:latin typeface="Times New Roman"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3600" dirty="0"/>
              <a:t>Терцијарна превенција</a:t>
            </a:r>
            <a:br>
              <a:rPr lang="sr-Cyrl-RS" sz="3600" dirty="0"/>
            </a:br>
            <a:r>
              <a:rPr lang="sr-Cyrl-RS" sz="2700" dirty="0"/>
              <a:t>мере ограничења неспособности и рехабилитације</a:t>
            </a:r>
            <a:endParaRPr lang="en-US" sz="2700" dirty="0"/>
          </a:p>
        </p:txBody>
      </p:sp>
      <p:sp>
        <p:nvSpPr>
          <p:cNvPr id="3" name="Content Placeholder 2"/>
          <p:cNvSpPr>
            <a:spLocks noGrp="1"/>
          </p:cNvSpPr>
          <p:nvPr>
            <p:ph idx="1"/>
          </p:nvPr>
        </p:nvSpPr>
        <p:spPr/>
        <p:txBody>
          <a:bodyPr/>
          <a:lstStyle/>
          <a:p>
            <a:r>
              <a:rPr lang="sr-Cyrl-RS" dirty="0">
                <a:latin typeface="Times New Roman" pitchFamily="18" charset="0"/>
                <a:cs typeface="Times New Roman" pitchFamily="18" charset="0"/>
              </a:rPr>
              <a:t>Палијативна заштита односи се на приступ којим се побољшава квалитет живота пацијената суочених са неизлечивом болешћу. Обухвата све методе којима се олакшава патња, смањује бол и решавају други проблеми (нпр. мучнине, диспнеје, депресије) и укључује психолошку подршку. Најчешће се доводи у везу са потребама особа у терминалним фазама малигних болести, али је намењено и оболелима од других болести, нпр. хроничне срчане инсуфицијенције, ХРИ, ХИВ/АИДС...</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3600" dirty="0"/>
              <a:t>Терцијарна превенција</a:t>
            </a:r>
            <a:br>
              <a:rPr lang="sr-Cyrl-RS" sz="3600" dirty="0"/>
            </a:br>
            <a:r>
              <a:rPr lang="sr-Cyrl-RS" sz="2700" dirty="0"/>
              <a:t>мере ограничења неспособности и рехабилитације</a:t>
            </a:r>
            <a:endParaRPr lang="en-US" sz="2700" dirty="0"/>
          </a:p>
        </p:txBody>
      </p:sp>
      <p:sp>
        <p:nvSpPr>
          <p:cNvPr id="3" name="Content Placeholder 2"/>
          <p:cNvSpPr>
            <a:spLocks noGrp="1"/>
          </p:cNvSpPr>
          <p:nvPr>
            <p:ph idx="1"/>
          </p:nvPr>
        </p:nvSpPr>
        <p:spPr/>
        <p:txBody>
          <a:bodyPr/>
          <a:lstStyle/>
          <a:p>
            <a:r>
              <a:rPr lang="sr-Cyrl-RS" dirty="0">
                <a:latin typeface="Times New Roman" pitchFamily="18" charset="0"/>
                <a:cs typeface="Times New Roman" pitchFamily="18" charset="0"/>
              </a:rPr>
              <a:t>Мере терцијарне превенције важан су облик здравствене заштите људи који живе са инвалидитетом. Уколико особа већ има недостатак у виду губитка или абнормалности психичке, физиолошке или анатомске структуре или функције, здравствена заштита треба да је усмерена ка превенцији неспособности или инвалидности</a:t>
            </a:r>
            <a:endParaRPr lang="en-US" dirty="0">
              <a:latin typeface="Times New Roman" pitchFamily="18" charset="0"/>
              <a:cs typeface="Times New Roman" pitchFamily="18" charset="0"/>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3600" dirty="0"/>
              <a:t>Терцијарна превенција</a:t>
            </a:r>
            <a:br>
              <a:rPr lang="sr-Cyrl-RS" sz="3600" dirty="0"/>
            </a:br>
            <a:r>
              <a:rPr lang="sr-Cyrl-RS" sz="2700" dirty="0"/>
              <a:t>мере ограничења неспособности и рехабилитације</a:t>
            </a:r>
            <a:endParaRPr lang="en-US" sz="2700" dirty="0"/>
          </a:p>
        </p:txBody>
      </p:sp>
      <p:sp>
        <p:nvSpPr>
          <p:cNvPr id="3" name="Content Placeholder 2"/>
          <p:cNvSpPr>
            <a:spLocks noGrp="1"/>
          </p:cNvSpPr>
          <p:nvPr>
            <p:ph idx="1"/>
          </p:nvPr>
        </p:nvSpPr>
        <p:spPr/>
        <p:txBody>
          <a:bodyPr>
            <a:normAutofit lnSpcReduction="10000"/>
          </a:bodyPr>
          <a:lstStyle/>
          <a:p>
            <a:r>
              <a:rPr lang="sr-Cyrl-RS" dirty="0">
                <a:latin typeface="Times New Roman" pitchFamily="18" charset="0"/>
                <a:cs typeface="Times New Roman" pitchFamily="18" charset="0"/>
              </a:rPr>
              <a:t>Неспособност или инвалидност јесте свако ограничење или немогућност обављања неке активности на начин или у границама који се сматрају нормалним за људско биће. Крајњи циљ мера терцијарне превенције у овој популацији јесте спречавање ″</a:t>
            </a:r>
            <a:r>
              <a:rPr lang="sr-Cyrl-RS" i="1" dirty="0">
                <a:latin typeface="Times New Roman" pitchFamily="18" charset="0"/>
                <a:cs typeface="Times New Roman" pitchFamily="18" charset="0"/>
              </a:rPr>
              <a:t>социјализације неспособности″,</a:t>
            </a:r>
            <a:r>
              <a:rPr lang="sr-Cyrl-RS" dirty="0">
                <a:latin typeface="Times New Roman" pitchFamily="18" charset="0"/>
                <a:cs typeface="Times New Roman" pitchFamily="18" charset="0"/>
              </a:rPr>
              <a:t> односно развоја хендикепа – немогућности испуњавања уобичајених друштвених улога. Поменуте мере терцијарне превенције нису довољне у превенцији хендикепа уколико шири друштвени услови не омогућавају укључивање ове популације у све сфере друштвеног живота</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smtClean="0"/>
              <a:t>НАЧЕЛА ЗДРАВСТВЕНЕ ЗАШТИТЕ</a:t>
            </a:r>
            <a:endParaRPr lang="en-US" sz="2800" dirty="0"/>
          </a:p>
        </p:txBody>
      </p:sp>
      <p:sp>
        <p:nvSpPr>
          <p:cNvPr id="3" name="Content Placeholder 2"/>
          <p:cNvSpPr>
            <a:spLocks noGrp="1"/>
          </p:cNvSpPr>
          <p:nvPr>
            <p:ph idx="1"/>
          </p:nvPr>
        </p:nvSpPr>
        <p:spPr/>
        <p:txBody>
          <a:bodyPr>
            <a:normAutofit lnSpcReduction="10000"/>
          </a:bodyPr>
          <a:lstStyle/>
          <a:p>
            <a:r>
              <a:rPr lang="sr-Cyrl-RS" b="1" dirty="0">
                <a:latin typeface="Times New Roman" pitchFamily="18" charset="0"/>
                <a:cs typeface="Times New Roman" pitchFamily="18" charset="0"/>
              </a:rPr>
              <a:t>Начело приступачности </a:t>
            </a:r>
            <a:r>
              <a:rPr lang="sr-Cyrl-RS" dirty="0">
                <a:latin typeface="Times New Roman" pitchFamily="18" charset="0"/>
                <a:cs typeface="Times New Roman" pitchFamily="18" charset="0"/>
              </a:rPr>
              <a:t>подразумева да би здравствена заштита која се обезбеђује становницима требало да буде физички, географски и економски доступна, односно културално прихватљива</a:t>
            </a:r>
          </a:p>
          <a:p>
            <a:r>
              <a:rPr lang="sr-Cyrl-RS" b="1" dirty="0">
                <a:latin typeface="Times New Roman" pitchFamily="18" charset="0"/>
                <a:cs typeface="Times New Roman" pitchFamily="18" charset="0"/>
              </a:rPr>
              <a:t>Начело правичности </a:t>
            </a:r>
            <a:r>
              <a:rPr lang="sr-Cyrl-RS" dirty="0">
                <a:latin typeface="Times New Roman" pitchFamily="18" charset="0"/>
                <a:cs typeface="Times New Roman" pitchFamily="18" charset="0"/>
              </a:rPr>
              <a:t>се у пружању здравствене заштите остварује забраном дискриминације према раси, полу, старости, националној припадности, социјалном пореклу, вероисповести, политичком или другом убеђењу, култури, језику, врсти болести, психичком или телесном инвалидитету</a:t>
            </a:r>
            <a:endParaRPr lang="en-US" dirty="0">
              <a:latin typeface="Times New Roman" pitchFamily="18" charset="0"/>
              <a:cs typeface="Times New Roman" pitchFamily="18"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sz="3600" dirty="0"/>
              <a:t>Терцијарна превенција</a:t>
            </a:r>
            <a:br>
              <a:rPr lang="sr-Cyrl-RS" sz="3600" dirty="0"/>
            </a:br>
            <a:r>
              <a:rPr lang="sr-Cyrl-RS" sz="2700" dirty="0"/>
              <a:t>мере ограничења неспособности и рехабилитације</a:t>
            </a:r>
            <a:endParaRPr lang="en-US" sz="2700" dirty="0"/>
          </a:p>
        </p:txBody>
      </p:sp>
      <p:sp>
        <p:nvSpPr>
          <p:cNvPr id="3" name="Content Placeholder 2"/>
          <p:cNvSpPr>
            <a:spLocks noGrp="1"/>
          </p:cNvSpPr>
          <p:nvPr>
            <p:ph idx="1"/>
          </p:nvPr>
        </p:nvSpPr>
        <p:spPr/>
        <p:txBody>
          <a:bodyPr>
            <a:normAutofit fontScale="92500"/>
          </a:bodyPr>
          <a:lstStyle/>
          <a:p>
            <a:r>
              <a:rPr lang="sr-Cyrl-RS" dirty="0">
                <a:latin typeface="Times New Roman" pitchFamily="18" charset="0"/>
                <a:cs typeface="Times New Roman" pitchFamily="18" charset="0"/>
              </a:rPr>
              <a:t>Интервенције које спадају у терцијарни ниво превенције врло често се преклапају са куративним мерама, али успешна терцијарна превенција јесте много више од тога и излази из оквира здравствене службе. Овај последњи, трећи ниво превенције зависи од тимског рада већег броја здравствених стручњака, али и професионалаца других дисциплина, као што су социјални радници, психолози, логопеди, дефектолози и др. Добра терцијарна превенција зависи од развијености здравствене службе, али и ширих услова у друштву да се поједине услуге пружају ванинституционално тј. у дому пацијената</a:t>
            </a:r>
            <a:endParaRPr lang="en-US" dirty="0">
              <a:latin typeface="Times New Roman" pitchFamily="18" charset="0"/>
              <a:cs typeface="Times New Roman"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перспективе</a:t>
            </a:r>
            <a:endParaRPr lang="en-US" sz="3600" dirty="0"/>
          </a:p>
        </p:txBody>
      </p:sp>
      <p:sp>
        <p:nvSpPr>
          <p:cNvPr id="3" name="Content Placeholder 2"/>
          <p:cNvSpPr>
            <a:spLocks noGrp="1"/>
          </p:cNvSpPr>
          <p:nvPr>
            <p:ph idx="1"/>
          </p:nvPr>
        </p:nvSpPr>
        <p:spPr/>
        <p:txBody>
          <a:bodyPr>
            <a:normAutofit lnSpcReduction="10000"/>
          </a:bodyPr>
          <a:lstStyle/>
          <a:p>
            <a:r>
              <a:rPr lang="sr-Cyrl-RS" dirty="0">
                <a:latin typeface="Times New Roman" pitchFamily="18" charset="0"/>
                <a:cs typeface="Times New Roman" pitchFamily="18" charset="0"/>
              </a:rPr>
              <a:t>Упркос примени модерних достигнућа у медицини и порасту трошкова за здравствену заштиту, побољшања здравственог стања становника нису у складу са очекивањима. Епидемије пушења, гојазности, злоупотреба алкохола и дрога и изложеност стресу успорили су раст очекиваног трајања живота. Анализе трендова показатеља здравственог стања током протеклог века показују да су побољшања у здрављу постигнута много више као резултат социјално-економског развоја и промене животних стилова више него као резултат напретка медицине</a:t>
            </a:r>
            <a:endParaRPr lang="en-US" dirty="0">
              <a:latin typeface="Times New Roman" pitchFamily="18" charset="0"/>
              <a:cs typeface="Times New Roman" pitchFamily="18"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3600" dirty="0" smtClean="0"/>
              <a:t>перспективе</a:t>
            </a:r>
            <a:endParaRPr lang="en-US" sz="3600" dirty="0"/>
          </a:p>
        </p:txBody>
      </p:sp>
      <p:sp>
        <p:nvSpPr>
          <p:cNvPr id="3" name="Content Placeholder 2"/>
          <p:cNvSpPr>
            <a:spLocks noGrp="1"/>
          </p:cNvSpPr>
          <p:nvPr>
            <p:ph idx="1"/>
          </p:nvPr>
        </p:nvSpPr>
        <p:spPr/>
        <p:txBody>
          <a:bodyPr/>
          <a:lstStyle/>
          <a:p>
            <a:r>
              <a:rPr lang="sr-Cyrl-RS" dirty="0">
                <a:latin typeface="Times New Roman" pitchFamily="18" charset="0"/>
                <a:cs typeface="Times New Roman" pitchFamily="18" charset="0"/>
              </a:rPr>
              <a:t>Ови докази нас наводе да преиспитујемо наше приоритете у здравственој заштити. Да ли ћемо акценат ставити на куративну медицину или ћемо напоре усмеравати ка промоцији здравља и превенцији болести? Велики број јавноздравствених истраживача истиче да ће </a:t>
            </a:r>
            <a:r>
              <a:rPr lang="sr-Latn-RS" dirty="0" smtClean="0">
                <a:latin typeface="Times New Roman" pitchFamily="18" charset="0"/>
                <a:cs typeface="Times New Roman" pitchFamily="18" charset="0"/>
              </a:rPr>
              <a:t>XX</a:t>
            </a:r>
            <a:r>
              <a:rPr lang="en-US" dirty="0">
                <a:latin typeface="Times New Roman" pitchFamily="18" charset="0"/>
                <a:cs typeface="Times New Roman" pitchFamily="18" charset="0"/>
              </a:rPr>
              <a:t>I</a:t>
            </a:r>
            <a:r>
              <a:rPr lang="sr-Cyrl-RS" dirty="0" smtClean="0">
                <a:latin typeface="Times New Roman" pitchFamily="18" charset="0"/>
                <a:cs typeface="Times New Roman" pitchFamily="18" charset="0"/>
              </a:rPr>
              <a:t> </a:t>
            </a:r>
            <a:r>
              <a:rPr lang="sr-Cyrl-RS" dirty="0">
                <a:latin typeface="Times New Roman" pitchFamily="18" charset="0"/>
                <a:cs typeface="Times New Roman" pitchFamily="18" charset="0"/>
              </a:rPr>
              <a:t>век бити век популационог здравља, односно век промоције здравља и превенције обољења и стања која представљају највеће оптерећење за друштво</a:t>
            </a:r>
            <a:endParaRPr lang="en-US" dirty="0">
              <a:latin typeface="Times New Roman" pitchFamily="18" charset="0"/>
              <a:cs typeface="Times New Roman" pitchFamily="18"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Latn-RS" dirty="0" smtClean="0"/>
              <a:t>        </a:t>
            </a:r>
            <a:br>
              <a:rPr lang="sr-Latn-RS" dirty="0" smtClean="0"/>
            </a:br>
            <a:r>
              <a:rPr lang="sr-Cyrl-RS" dirty="0" smtClean="0"/>
              <a:t>хвала на пажњи!</a:t>
            </a:r>
            <a:endParaRPr lang="en-US" dirty="0"/>
          </a:p>
        </p:txBody>
      </p:sp>
      <p:pic>
        <p:nvPicPr>
          <p:cNvPr id="5122" name="Picture 2" descr="C:\Users\Korisnik\Desktop\images (4).jpg"/>
          <p:cNvPicPr>
            <a:picLocks noGrp="1" noChangeAspect="1" noChangeArrowheads="1"/>
          </p:cNvPicPr>
          <p:nvPr>
            <p:ph idx="1"/>
          </p:nvPr>
        </p:nvPicPr>
        <p:blipFill>
          <a:blip r:embed="rId2"/>
          <a:srcRect/>
          <a:stretch>
            <a:fillRect/>
          </a:stretch>
        </p:blipFill>
        <p:spPr bwMode="auto">
          <a:xfrm>
            <a:off x="1524000" y="1676400"/>
            <a:ext cx="5570703" cy="446100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smtClean="0"/>
              <a:t>НАЧЕЛА ЗДРАВСТВЕНЕ ЗАШТИТЕ</a:t>
            </a:r>
            <a:endParaRPr lang="en-US" sz="2800" dirty="0"/>
          </a:p>
        </p:txBody>
      </p:sp>
      <p:sp>
        <p:nvSpPr>
          <p:cNvPr id="3" name="Content Placeholder 2"/>
          <p:cNvSpPr>
            <a:spLocks noGrp="1"/>
          </p:cNvSpPr>
          <p:nvPr>
            <p:ph idx="1"/>
          </p:nvPr>
        </p:nvSpPr>
        <p:spPr/>
        <p:txBody>
          <a:bodyPr>
            <a:normAutofit fontScale="92500" lnSpcReduction="10000"/>
          </a:bodyPr>
          <a:lstStyle/>
          <a:p>
            <a:r>
              <a:rPr lang="sr-Cyrl-RS" b="1" dirty="0">
                <a:latin typeface="Times New Roman" pitchFamily="18" charset="0"/>
                <a:cs typeface="Times New Roman" pitchFamily="18" charset="0"/>
              </a:rPr>
              <a:t>Начело свеобухватности </a:t>
            </a:r>
            <a:r>
              <a:rPr lang="sr-Cyrl-RS" dirty="0">
                <a:latin typeface="Times New Roman" pitchFamily="18" charset="0"/>
                <a:cs typeface="Times New Roman" pitchFamily="18" charset="0"/>
              </a:rPr>
              <a:t>подразумева да су свим грађанима осигуране обједињене мере и активности здравствене заштите – од промоције здравља, преко превенције болести, ране дијагностике и благовременог лечења до рехабилитације</a:t>
            </a:r>
          </a:p>
          <a:p>
            <a:r>
              <a:rPr lang="sr-Cyrl-RS" b="1" dirty="0">
                <a:latin typeface="Times New Roman" pitchFamily="18" charset="0"/>
                <a:cs typeface="Times New Roman" pitchFamily="18" charset="0"/>
              </a:rPr>
              <a:t>Начело континуираности </a:t>
            </a:r>
            <a:r>
              <a:rPr lang="sr-Cyrl-RS" dirty="0">
                <a:latin typeface="Times New Roman" pitchFamily="18" charset="0"/>
                <a:cs typeface="Times New Roman" pitchFamily="18" charset="0"/>
              </a:rPr>
              <a:t>остварује се таквом организацијом здравствене заштите која би морала бити функционално повезана и усклађена према организационим нивоима здравствене заштите – примарне, секундарне и терцијарне. Континуираност се обезбеђује и пружањем здравствене заштите током читавог животног циклуса особе</a:t>
            </a:r>
            <a:endParaRPr lang="en-US"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smtClean="0"/>
              <a:t>НАЧЕЛА ЗДРАВСТВЕНЕ ЗАШТИТЕ</a:t>
            </a:r>
            <a:endParaRPr lang="en-US" sz="2800" dirty="0"/>
          </a:p>
        </p:txBody>
      </p:sp>
      <p:sp>
        <p:nvSpPr>
          <p:cNvPr id="3" name="Content Placeholder 2"/>
          <p:cNvSpPr>
            <a:spLocks noGrp="1"/>
          </p:cNvSpPr>
          <p:nvPr>
            <p:ph idx="1"/>
          </p:nvPr>
        </p:nvSpPr>
        <p:spPr/>
        <p:txBody>
          <a:bodyPr>
            <a:normAutofit/>
          </a:bodyPr>
          <a:lstStyle/>
          <a:p>
            <a:r>
              <a:rPr lang="sr-Cyrl-RS" b="1" dirty="0">
                <a:latin typeface="Times New Roman" pitchFamily="18" charset="0"/>
                <a:cs typeface="Times New Roman" pitchFamily="18" charset="0"/>
              </a:rPr>
              <a:t>Начело сталног унапређења квалитета </a:t>
            </a:r>
            <a:r>
              <a:rPr lang="sr-Cyrl-RS" dirty="0">
                <a:latin typeface="Times New Roman" pitchFamily="18" charset="0"/>
                <a:cs typeface="Times New Roman" pitchFamily="18" charset="0"/>
              </a:rPr>
              <a:t>здравствене заштите подразумева примену мера и активности у здравственом систему које, у складу са савременим достигнућима медицинске науке и праксе, повећавају могућност повољног исхода и смањују ризик од нежељених последица по здравље људи</a:t>
            </a:r>
            <a:endParaRPr lang="sr-Latn-RS" dirty="0" smtClean="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Cyrl-RS" sz="2800" dirty="0" smtClean="0"/>
              <a:t>НАЧЕЛА ЗДРАВСТВЕНЕ ЗАШТИТЕ</a:t>
            </a:r>
            <a:endParaRPr lang="en-US" sz="2800" dirty="0"/>
          </a:p>
        </p:txBody>
      </p:sp>
      <p:sp>
        <p:nvSpPr>
          <p:cNvPr id="3" name="Content Placeholder 2"/>
          <p:cNvSpPr>
            <a:spLocks noGrp="1"/>
          </p:cNvSpPr>
          <p:nvPr>
            <p:ph idx="1"/>
          </p:nvPr>
        </p:nvSpPr>
        <p:spPr/>
        <p:txBody>
          <a:bodyPr/>
          <a:lstStyle/>
          <a:p>
            <a:r>
              <a:rPr lang="sr-Cyrl-RS" b="1" dirty="0">
                <a:latin typeface="Times New Roman" pitchFamily="18" charset="0"/>
                <a:cs typeface="Times New Roman" pitchFamily="18" charset="0"/>
              </a:rPr>
              <a:t>Начело ефикасности –</a:t>
            </a:r>
            <a:r>
              <a:rPr lang="sr-Cyrl-RS" dirty="0">
                <a:latin typeface="Times New Roman" pitchFamily="18" charset="0"/>
                <a:cs typeface="Times New Roman" pitchFamily="18" charset="0"/>
              </a:rPr>
              <a:t> исплативости здравствене заштите односи се на постизање најбољих резултата према уложеним средствима, односно постизање највишег нивоа здравствене заштите уз најнижи утрошак средстава. При томе најчешће мислимо на тзв. </a:t>
            </a:r>
            <a:r>
              <a:rPr lang="sr-Cyrl-RS" i="1" dirty="0">
                <a:latin typeface="Times New Roman" pitchFamily="18" charset="0"/>
                <a:cs typeface="Times New Roman" pitchFamily="18" charset="0"/>
              </a:rPr>
              <a:t>алокативну ефикасност</a:t>
            </a:r>
            <a:r>
              <a:rPr lang="sr-Cyrl-RS" dirty="0">
                <a:latin typeface="Times New Roman" pitchFamily="18" charset="0"/>
                <a:cs typeface="Times New Roman" pitchFamily="18" charset="0"/>
              </a:rPr>
              <a:t>, којом доводимо у везу улагања и исходе по здравље људи, док би ″ </a:t>
            </a:r>
            <a:r>
              <a:rPr lang="sr-Cyrl-RS" i="1" dirty="0">
                <a:latin typeface="Times New Roman" pitchFamily="18" charset="0"/>
                <a:cs typeface="Times New Roman" pitchFamily="18" charset="0"/>
              </a:rPr>
              <a:t>техничка ефикасност </a:t>
            </a:r>
            <a:r>
              <a:rPr lang="sr-Cyrl-RS" dirty="0">
                <a:latin typeface="Times New Roman" pitchFamily="18" charset="0"/>
                <a:cs typeface="Times New Roman" pitchFamily="18" charset="0"/>
              </a:rPr>
              <a:t>″ означавала повезаност улагања с непосредним резултатима рада здравствене службе</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2299</TotalTime>
  <Words>4447</Words>
  <Application>Microsoft Office PowerPoint</Application>
  <PresentationFormat>On-screen Show (4:3)</PresentationFormat>
  <Paragraphs>222</Paragraphs>
  <Slides>63</Slides>
  <Notes>2</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Opulent</vt:lpstr>
      <vt:lpstr> ЗДРАВСТВЕНА ЗАШТИТА </vt:lpstr>
      <vt:lpstr>УВОД</vt:lpstr>
      <vt:lpstr>УВОД</vt:lpstr>
      <vt:lpstr>ДРУШТВЕНА БРИГА ЗА ЗДРАВЉЕ СТАНОВНИКА</vt:lpstr>
      <vt:lpstr>ДРУШТВЕНА БРИГА ЗА ЗДРАВЉЕ СТАНОВНИКА</vt:lpstr>
      <vt:lpstr>НАЧЕЛА ЗДРАВСТВЕНЕ ЗАШТИТЕ</vt:lpstr>
      <vt:lpstr>НАЧЕЛА ЗДРАВСТВЕНЕ ЗАШТИТЕ</vt:lpstr>
      <vt:lpstr>НАЧЕЛА ЗДРАВСТВЕНЕ ЗАШТИТЕ</vt:lpstr>
      <vt:lpstr>НАЧЕЛА ЗДРАВСТВЕНЕ ЗАШТИТЕ</vt:lpstr>
      <vt:lpstr>ЗДРАВСТВЕНЕ ЗАШТИТА ЗАСНОВАНА НА ДОКАЗИМА</vt:lpstr>
      <vt:lpstr>ЗДРАВСТВЕНЕ ЗАШТИТА ЗАСНОВАНА НА ДОКАЗИМА</vt:lpstr>
      <vt:lpstr>МЕРЕ И АКТИВНОСТИ ЗДРАВСТВЕНЕ ЗАШТИТЕ</vt:lpstr>
      <vt:lpstr>МЕРЕ И АКТИВНОСТИ ЗДРАВСТВЕНЕ ЗАШТИТЕ</vt:lpstr>
      <vt:lpstr>ПРИРОДНИ ТОК БОЛЕСТИ</vt:lpstr>
      <vt:lpstr>ПРИРОДНИ ТОК БОЛЕСТИ</vt:lpstr>
      <vt:lpstr>ПРИРОДНИ ТОК БОЛЕСТИ</vt:lpstr>
      <vt:lpstr>ПРИРОДНИ ТОК БОЛЕСТИ</vt:lpstr>
      <vt:lpstr>ПРИРОДНИ ТОК БОЛЕСТИ</vt:lpstr>
      <vt:lpstr>ПРИРОДНИ ТОК БОЛЕСТИ</vt:lpstr>
      <vt:lpstr>НИВОИ ПРЕВЕНЦИЈЕ</vt:lpstr>
      <vt:lpstr>НИВОИ ПРЕВЕНЦИЈЕ ТРИ НИВОА ПРЕВЕНЦИЈЕ ПРЕМА levelu И klarku</vt:lpstr>
      <vt:lpstr>НИВОИ ПРЕВЕНЦИЈЕ</vt:lpstr>
      <vt:lpstr>НИВОИ ПРЕВЕНЦИЈЕ  У ОДНОСУ НА ПРИРОДНИ ТОК БОЛЕСТИ</vt:lpstr>
      <vt:lpstr>ПРИМАРНА ПРЕВЕНЦИЈА</vt:lpstr>
      <vt:lpstr>Примарна превенција неспецифичне мере– очување и унапређење здравља</vt:lpstr>
      <vt:lpstr>Примарна превенција неспецифичне мере– очување и унапређење здравља</vt:lpstr>
      <vt:lpstr>Примарна превенција неспецифичне мере– очување и унапређење здравља</vt:lpstr>
      <vt:lpstr>Примарна превенција неспецифичне мере– очување и унапређење здравља</vt:lpstr>
      <vt:lpstr>Примарна превенција неспецифичне мере– очување и унапређење здравља</vt:lpstr>
      <vt:lpstr>Примарна превенција Специфичне мере-спречавање и сузбијање болести</vt:lpstr>
      <vt:lpstr>Примарна превенција Специфичне мере-спречавање и сузбијање болести</vt:lpstr>
      <vt:lpstr>Примарна превенција Специфичне мере-спречавање и сузбијање болести</vt:lpstr>
      <vt:lpstr>Примарна превенција Специфичне мере-спречавање и сузбијање болести</vt:lpstr>
      <vt:lpstr>Секундарна превенција</vt:lpstr>
      <vt:lpstr>Секундарна превенција мере раног откривања болести</vt:lpstr>
      <vt:lpstr>Секундрана превенција историјат mетода раног otкривања bолести</vt:lpstr>
      <vt:lpstr>Секундрана превенција историјат mетода раног otкривања bолести</vt:lpstr>
      <vt:lpstr>Секундарна превенција историјат mетода раног otкривања bолести</vt:lpstr>
      <vt:lpstr>Секундарна превенција скрининг</vt:lpstr>
      <vt:lpstr>Секундарна превенција скрининг – у односу на фазе природног тока</vt:lpstr>
      <vt:lpstr>Секундарна превенција врсте скрининга</vt:lpstr>
      <vt:lpstr>Секундарна превенција врсте скрининга</vt:lpstr>
      <vt:lpstr>Секундарна превенција врсте скрининга</vt:lpstr>
      <vt:lpstr>Секундарна превенција врсте скрининга</vt:lpstr>
      <vt:lpstr>Секундарна превенција критеријуми за скрининг</vt:lpstr>
      <vt:lpstr>Секундарна превенција критетријуми за скрининг</vt:lpstr>
      <vt:lpstr>Секундарна превенција критеријуми за скрининг</vt:lpstr>
      <vt:lpstr>Секундарна превенција критеријуми за скрининг</vt:lpstr>
      <vt:lpstr>Секундарна превенција kритеријуми за скрининг </vt:lpstr>
      <vt:lpstr>Секундарна превенција kритетријуми за скрининг </vt:lpstr>
      <vt:lpstr>Секундарна превенција kритеријуми за скрининг </vt:lpstr>
      <vt:lpstr>Секундарна превенција мере блговременог и ефикасног лечења</vt:lpstr>
      <vt:lpstr>Секундарна превенција мере благовременог и ефикасног лечења</vt:lpstr>
      <vt:lpstr>Терцијарна превенција</vt:lpstr>
      <vt:lpstr>Терцијарна превенција мере ограничења неспособности и рехабилитације</vt:lpstr>
      <vt:lpstr>Терцијарна превенција мере ограничења неспособности и рехабилитације</vt:lpstr>
      <vt:lpstr>Терцијарна превенција мере ограничења неспособности и рехабилитације</vt:lpstr>
      <vt:lpstr>Терцијарна превенција мере ограничења неспособности и рехабилитације</vt:lpstr>
      <vt:lpstr>Терцијарна превенција мере ограничења неспособности и рехабилитације</vt:lpstr>
      <vt:lpstr>Терцијарна превенција мере ограничења неспособности и рехабилитације</vt:lpstr>
      <vt:lpstr>перспективе</vt:lpstr>
      <vt:lpstr>перспективе</vt:lpstr>
      <vt:lpstr>         хвала на пажњи!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Prirodni tok bolesti</dc:title>
  <dc:creator>Korisnik</dc:creator>
  <cp:lastModifiedBy>Ceca</cp:lastModifiedBy>
  <cp:revision>277</cp:revision>
  <dcterms:created xsi:type="dcterms:W3CDTF">2015-03-18T15:57:33Z</dcterms:created>
  <dcterms:modified xsi:type="dcterms:W3CDTF">2015-08-20T15:28:23Z</dcterms:modified>
</cp:coreProperties>
</file>