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6" r:id="rId5"/>
    <p:sldId id="277" r:id="rId6"/>
    <p:sldId id="278" r:id="rId7"/>
    <p:sldId id="279" r:id="rId8"/>
    <p:sldId id="259" r:id="rId9"/>
    <p:sldId id="280" r:id="rId10"/>
    <p:sldId id="260" r:id="rId11"/>
    <p:sldId id="281" r:id="rId12"/>
    <p:sldId id="262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91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2544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EE740C5-DAD3-4689-ACAA-0289AEE0607C}" type="datetimeFigureOut">
              <a:rPr lang="en-US" smtClean="0"/>
              <a:pPr/>
              <a:t>3/20/2020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D8C84C0-EB2C-46FA-932E-B3BFC7BB83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E740C5-DAD3-4689-ACAA-0289AEE0607C}" type="datetimeFigureOut">
              <a:rPr lang="en-US" smtClean="0"/>
              <a:pPr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8C84C0-EB2C-46FA-932E-B3BFC7BB83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EE740C5-DAD3-4689-ACAA-0289AEE0607C}" type="datetimeFigureOut">
              <a:rPr lang="en-US" smtClean="0"/>
              <a:pPr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D8C84C0-EB2C-46FA-932E-B3BFC7BB83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E740C5-DAD3-4689-ACAA-0289AEE0607C}" type="datetimeFigureOut">
              <a:rPr lang="en-US" smtClean="0"/>
              <a:pPr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8C84C0-EB2C-46FA-932E-B3BFC7BB83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EE740C5-DAD3-4689-ACAA-0289AEE0607C}" type="datetimeFigureOut">
              <a:rPr lang="en-US" smtClean="0"/>
              <a:pPr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D8C84C0-EB2C-46FA-932E-B3BFC7BB83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E740C5-DAD3-4689-ACAA-0289AEE0607C}" type="datetimeFigureOut">
              <a:rPr lang="en-US" smtClean="0"/>
              <a:pPr/>
              <a:t>3/20/2020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8C84C0-EB2C-46FA-932E-B3BFC7BB83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E740C5-DAD3-4689-ACAA-0289AEE0607C}" type="datetimeFigureOut">
              <a:rPr lang="en-US" smtClean="0"/>
              <a:pPr/>
              <a:t>3/20/2020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8C84C0-EB2C-46FA-932E-B3BFC7BB83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E740C5-DAD3-4689-ACAA-0289AEE0607C}" type="datetimeFigureOut">
              <a:rPr lang="en-US" smtClean="0"/>
              <a:pPr/>
              <a:t>3/20/2020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8C84C0-EB2C-46FA-932E-B3BFC7BB83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EE740C5-DAD3-4689-ACAA-0289AEE0607C}" type="datetimeFigureOut">
              <a:rPr lang="en-US" smtClean="0"/>
              <a:pPr/>
              <a:t>3/20/2020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8C84C0-EB2C-46FA-932E-B3BFC7BB83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E740C5-DAD3-4689-ACAA-0289AEE0607C}" type="datetimeFigureOut">
              <a:rPr lang="en-US" smtClean="0"/>
              <a:pPr/>
              <a:t>3/20/2020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8C84C0-EB2C-46FA-932E-B3BFC7BB83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E740C5-DAD3-4689-ACAA-0289AEE0607C}" type="datetimeFigureOut">
              <a:rPr lang="en-US" smtClean="0"/>
              <a:pPr/>
              <a:t>3/20/2020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8C84C0-EB2C-46FA-932E-B3BFC7BB83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EE740C5-DAD3-4689-ACAA-0289AEE0607C}" type="datetimeFigureOut">
              <a:rPr lang="en-US" smtClean="0"/>
              <a:pPr/>
              <a:t>3/20/2020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D8C84C0-EB2C-46FA-932E-B3BFC7BB83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5631904"/>
          </a:xfrm>
        </p:spPr>
        <p:txBody>
          <a:bodyPr/>
          <a:lstStyle/>
          <a:p>
            <a:r>
              <a:rPr lang="sr-Cyrl-RS" dirty="0" smtClean="0"/>
              <a:t>Концепт ЗДРАВЉа</a:t>
            </a:r>
            <a:r>
              <a:rPr lang="en-US" dirty="0" smtClean="0"/>
              <a:t> </a:t>
            </a:r>
            <a:r>
              <a:rPr lang="sr-Cyrl-RS" dirty="0" smtClean="0"/>
              <a:t>И </a:t>
            </a:r>
            <a:r>
              <a:rPr lang="sr-Cyrl-RS" dirty="0" smtClean="0"/>
              <a:t>болести</a:t>
            </a:r>
            <a:br>
              <a:rPr lang="sr-Cyrl-RS" dirty="0" smtClean="0"/>
            </a:br>
            <a:r>
              <a:rPr lang="sr-Cyrl-RS" dirty="0"/>
              <a:t/>
            </a:r>
            <a:br>
              <a:rPr lang="sr-Cyrl-RS" dirty="0"/>
            </a:b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8" y="332656"/>
            <a:ext cx="777686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sr-Cyrl-R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Болест</a:t>
            </a:r>
            <a:r>
              <a:rPr lang="sr-Latn-RS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означава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сва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збивања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организму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одступају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природног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тока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живота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 Као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одступање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структуре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функције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било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ког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дела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тела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 органа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органа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 а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манифестује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скупом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симптома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знакова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чија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етиологија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 патологија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прогноза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позната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непозната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Rectangle 4"/>
          <p:cNvSpPr/>
          <p:nvPr/>
        </p:nvSpPr>
        <p:spPr>
          <a:xfrm>
            <a:off x="323528" y="3501008"/>
            <a:ext cx="777686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b="1" dirty="0" smtClean="0"/>
              <a:t> </a:t>
            </a:r>
            <a:endParaRPr lang="sr-Cyrl-RS" b="1" dirty="0" smtClean="0"/>
          </a:p>
          <a:p>
            <a:pPr algn="just"/>
            <a:r>
              <a:rPr lang="sr-Cyrl-RS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Неспособност</a:t>
            </a:r>
            <a:r>
              <a:rPr lang="sr-Latn-RS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ограничење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немогућност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нека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активност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обави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границама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сматрају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нормалним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људско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биће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док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хендикеп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RS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недостатак</a:t>
            </a:r>
            <a:r>
              <a:rPr lang="sr-Latn-RS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ограничава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особу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једној,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више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животних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latin typeface="Times New Roman" pitchFamily="18" charset="0"/>
                <a:cs typeface="Times New Roman" pitchFamily="18" charset="0"/>
              </a:rPr>
              <a:t>активности</a:t>
            </a:r>
            <a:r>
              <a:rPr lang="sr-Latn-RS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9552" y="980728"/>
            <a:ext cx="7772399" cy="5248865"/>
          </a:xfrm>
        </p:spPr>
        <p:txBody>
          <a:bodyPr>
            <a:normAutofit/>
          </a:bodyPr>
          <a:lstStyle/>
          <a:p>
            <a:pPr algn="just"/>
            <a:r>
              <a:rPr lang="sr-Latn-RS" dirty="0" smtClean="0"/>
              <a:t>     </a:t>
            </a:r>
          </a:p>
          <a:p>
            <a:pPr algn="just"/>
            <a:endParaRPr lang="sr-Latn-RS" dirty="0"/>
          </a:p>
          <a:p>
            <a:pPr algn="just"/>
            <a:endParaRPr lang="sr-Latn-RS" dirty="0" smtClean="0"/>
          </a:p>
          <a:p>
            <a:pPr algn="just"/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Холистичко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здравље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приступ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животу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Разматра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целокупност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особе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интеракцији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окружењем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наглашав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нераскидиву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повезаност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мисли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душе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тела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Циљ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приступа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особа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достигне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благостање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функционише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најбољи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могући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Холистичким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приступом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особа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сама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преузима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одговорн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сопствено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благостање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свакодневне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изборе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прави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животу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Оно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посматра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целокупност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особе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усмерава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поједине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проблеме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томе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оно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разликује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конвенционалне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медицине</a:t>
            </a:r>
            <a:r>
              <a:rPr lang="sr-Latn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1475656" y="764704"/>
            <a:ext cx="64257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sz="3600" b="1" dirty="0" smtClean="0">
                <a:latin typeface="Times New Roman" pitchFamily="18" charset="0"/>
                <a:cs typeface="Times New Roman" pitchFamily="18" charset="0"/>
              </a:rPr>
              <a:t>Холистички</a:t>
            </a:r>
            <a:r>
              <a:rPr lang="sr-Latn-R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600" b="1" dirty="0" smtClean="0">
                <a:latin typeface="Times New Roman" pitchFamily="18" charset="0"/>
                <a:cs typeface="Times New Roman" pitchFamily="18" charset="0"/>
              </a:rPr>
              <a:t>приступ</a:t>
            </a:r>
            <a:r>
              <a:rPr lang="sr-Latn-R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600" b="1" dirty="0" smtClean="0">
                <a:latin typeface="Times New Roman" pitchFamily="18" charset="0"/>
                <a:cs typeface="Times New Roman" pitchFamily="18" charset="0"/>
              </a:rPr>
              <a:t>здрављу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258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29038" y="260648"/>
            <a:ext cx="63755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r-Cyrl-RS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Милеров</a:t>
            </a:r>
            <a:r>
              <a:rPr lang="en-US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приступ</a:t>
            </a:r>
            <a:r>
              <a:rPr lang="en-US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здрављу</a:t>
            </a:r>
            <a:endParaRPr lang="en-US" sz="40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3528" y="1628800"/>
            <a:ext cx="756084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r-Cyrl-R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Здравље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према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овом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приступу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схвата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способност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система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различитим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нивоима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његове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организације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ћелије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 ткива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 појединца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 породице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 заједнице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одржава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равнотежу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одговара све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механизмима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адаптације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различите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захтеве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промене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околине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sr-Cyrl-R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Болест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није само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дијагностички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ентитет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локализован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једном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ткиву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органу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 већ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поремећај поменуте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равнотеже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различитим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  <a:cs typeface="Times New Roman" pitchFamily="18" charset="0"/>
              </a:rPr>
              <a:t>подсистемима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187624" y="1412776"/>
            <a:ext cx="7239000" cy="4846320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sr-Cyrl-RS" sz="4800" u="sng" dirty="0" smtClean="0">
                <a:latin typeface="Times New Roman" pitchFamily="18" charset="0"/>
                <a:cs typeface="Times New Roman" pitchFamily="18" charset="0"/>
              </a:rPr>
              <a:t>Две димензије здравља:</a:t>
            </a:r>
          </a:p>
          <a:p>
            <a:pPr marL="0" indent="0" algn="ctr" eaLnBrk="1" hangingPunct="1">
              <a:buFont typeface="Wingdings" pitchFamily="2" charset="2"/>
              <a:buNone/>
              <a:defRPr/>
            </a:pPr>
            <a:endParaRPr lang="sr-Cyrl-RS" sz="48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buNone/>
              <a:defRPr/>
            </a:pPr>
            <a:r>
              <a:rPr lang="sr-Cyrl-RS" sz="4800" dirty="0" smtClean="0">
                <a:latin typeface="Times New Roman" pitchFamily="18" charset="0"/>
                <a:cs typeface="Times New Roman" pitchFamily="18" charset="0"/>
              </a:rPr>
              <a:t>Здравствени потенцијал</a:t>
            </a:r>
          </a:p>
          <a:p>
            <a:pPr marL="0" indent="0" algn="ctr" eaLnBrk="1" hangingPunct="1">
              <a:buFont typeface="Wingdings" pitchFamily="2" charset="2"/>
              <a:buNone/>
              <a:defRPr/>
            </a:pPr>
            <a:endParaRPr lang="sr-Cyrl-RS" sz="4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buNone/>
              <a:defRPr/>
            </a:pPr>
            <a:r>
              <a:rPr lang="sr-Cyrl-RS" sz="4800" dirty="0" smtClean="0">
                <a:latin typeface="Times New Roman" pitchFamily="18" charset="0"/>
                <a:cs typeface="Times New Roman" pitchFamily="18" charset="0"/>
              </a:rPr>
              <a:t>Здравствена равнотежа</a:t>
            </a:r>
          </a:p>
          <a:p>
            <a:pPr marL="0" indent="0" algn="ctr" eaLnBrk="1" hangingPunct="1">
              <a:buFont typeface="Wingdings" pitchFamily="2" charset="2"/>
              <a:buNone/>
              <a:defRPr/>
            </a:pPr>
            <a:endParaRPr lang="en-US" sz="4800" u="sng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27584" y="548680"/>
            <a:ext cx="7239000" cy="1143000"/>
          </a:xfrm>
        </p:spPr>
        <p:txBody>
          <a:bodyPr anchor="ctr"/>
          <a:lstStyle/>
          <a:p>
            <a:pPr marL="342900" indent="-342900" algn="ctr" eaLnBrk="1" hangingPunct="1">
              <a:spcBef>
                <a:spcPct val="20000"/>
              </a:spcBef>
              <a:defRPr/>
            </a:pPr>
            <a:r>
              <a:rPr lang="sr-Cyrl-R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Здравствени потенцијал</a:t>
            </a:r>
            <a:br>
              <a:rPr lang="sr-Cyrl-R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67544" y="1700808"/>
            <a:ext cx="7239000" cy="4846320"/>
          </a:xfrm>
        </p:spPr>
        <p:txBody>
          <a:bodyPr/>
          <a:lstStyle/>
          <a:p>
            <a:pPr algn="just" eaLnBrk="1" hangingPunct="1">
              <a:buNone/>
              <a:defRPr/>
            </a:pPr>
            <a:r>
              <a:rPr lang="sr-Cyrl-RS" sz="3200" dirty="0" smtClean="0">
                <a:latin typeface="Times New Roman" pitchFamily="18" charset="0"/>
                <a:cs typeface="Times New Roman" pitchFamily="18" charset="0"/>
              </a:rPr>
              <a:t>	Посебан тип интеракције између индивидуе и њене средине од које зависи одржавање равнотеже или њено поновно успостављање ако је нарушеана.</a:t>
            </a:r>
          </a:p>
          <a:p>
            <a:pPr algn="just" eaLnBrk="1" hangingPunct="1">
              <a:buNone/>
              <a:defRPr/>
            </a:pPr>
            <a:r>
              <a:rPr lang="sr-Cyrl-RS" sz="3200" dirty="0" smtClean="0">
                <a:latin typeface="Times New Roman" pitchFamily="18" charset="0"/>
                <a:cs typeface="Times New Roman" pitchFamily="18" charset="0"/>
              </a:rPr>
              <a:t>	Може се посматрати на: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sr-Cyrl-RS" sz="3200" dirty="0" smtClean="0">
                <a:latin typeface="Times New Roman" pitchFamily="18" charset="0"/>
                <a:cs typeface="Times New Roman" pitchFamily="18" charset="0"/>
              </a:rPr>
              <a:t>   Индивидуалном нивоу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sr-Cyrl-RS" sz="3200" dirty="0" smtClean="0">
                <a:latin typeface="Times New Roman" pitchFamily="18" charset="0"/>
                <a:cs typeface="Times New Roman" pitchFamily="18" charset="0"/>
              </a:rPr>
              <a:t>   Нивоу заједнице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403648" y="836712"/>
            <a:ext cx="7239000" cy="1143000"/>
          </a:xfrm>
        </p:spPr>
        <p:txBody>
          <a:bodyPr anchor="ctr">
            <a:normAutofit fontScale="90000"/>
          </a:bodyPr>
          <a:lstStyle/>
          <a:p>
            <a:pPr algn="ctr" eaLnBrk="1" hangingPunct="1">
              <a:spcBef>
                <a:spcPct val="20000"/>
              </a:spcBef>
              <a:defRPr/>
            </a:pPr>
            <a:r>
              <a:rPr lang="sr-Cyrl-RS" sz="3200" dirty="0" smtClean="0">
                <a:solidFill>
                  <a:schemeClr val="tx1"/>
                </a:solidFill>
              </a:rPr>
              <a:t>Здравствени потенцијал на индивидуалном нивоу</a:t>
            </a:r>
            <a:br>
              <a:rPr lang="sr-Cyrl-RS" sz="3200" dirty="0" smtClean="0">
                <a:solidFill>
                  <a:schemeClr val="tx1"/>
                </a:solidFill>
              </a:rPr>
            </a:b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115616" y="2348880"/>
            <a:ext cx="7239000" cy="4846320"/>
          </a:xfrm>
        </p:spPr>
        <p:txBody>
          <a:bodyPr/>
          <a:lstStyle/>
          <a:p>
            <a:pPr eaLnBrk="1" hangingPunct="1">
              <a:buNone/>
              <a:defRPr/>
            </a:pPr>
            <a:r>
              <a:rPr lang="sr-Cyrl-RS" sz="4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Добар нутритивни статус, физичка конциција, емоционална стабилност, имунолошка резистенција, одговарајуће здравље и приступ здрављу.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>
              <a:solidFill>
                <a:schemeClr val="hlink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 idx="4294967295"/>
          </p:nvPr>
        </p:nvSpPr>
        <p:spPr>
          <a:xfrm>
            <a:off x="827584" y="476672"/>
            <a:ext cx="7239000" cy="1143000"/>
          </a:xfrm>
        </p:spPr>
        <p:txBody>
          <a:bodyPr anchor="ctr"/>
          <a:lstStyle/>
          <a:p>
            <a:pPr algn="ctr" eaLnBrk="1" hangingPunct="1">
              <a:defRPr/>
            </a:pPr>
            <a:r>
              <a:rPr lang="sr-Cyrl-RS" sz="3600" dirty="0" smtClean="0">
                <a:solidFill>
                  <a:schemeClr val="tx1"/>
                </a:solidFill>
              </a:rPr>
              <a:t>Здравствени потенцијал на нивоу заједнице</a:t>
            </a:r>
            <a:endParaRPr lang="en-US" sz="4800" dirty="0" smtClean="0">
              <a:solidFill>
                <a:schemeClr val="tx1"/>
              </a:solidFill>
            </a:endParaRPr>
          </a:p>
        </p:txBody>
      </p:sp>
      <p:sp>
        <p:nvSpPr>
          <p:cNvPr id="22531" name="Content Placeholder 2"/>
          <p:cNvSpPr>
            <a:spLocks noGrp="1"/>
          </p:cNvSpPr>
          <p:nvPr>
            <p:ph idx="4294967295"/>
          </p:nvPr>
        </p:nvSpPr>
        <p:spPr>
          <a:xfrm>
            <a:off x="827584" y="2204864"/>
            <a:ext cx="7239000" cy="4846320"/>
          </a:xfrm>
        </p:spPr>
        <p:txBody>
          <a:bodyPr>
            <a:noAutofit/>
          </a:bodyPr>
          <a:lstStyle/>
          <a:p>
            <a:pPr eaLnBrk="1" hangingPunct="1">
              <a:buNone/>
              <a:defRPr/>
            </a:pPr>
            <a:r>
              <a:rPr lang="sr-Cyrl-RS" sz="4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RS" sz="3200" dirty="0" smtClean="0">
                <a:latin typeface="Times New Roman" pitchFamily="18" charset="0"/>
                <a:cs typeface="Times New Roman" pitchFamily="18" charset="0"/>
              </a:rPr>
              <a:t>Ефикасност здравствене политике, ниво средстава за здравствену заштиту, њихова дистрибуција према здравственим потребама, услови становања, исхрана, запосленост, социјална заштита, здраво понашање.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algn="ctr" eaLnBrk="1" hangingPunct="1">
              <a:defRPr/>
            </a:pPr>
            <a:r>
              <a:rPr lang="sr-Cyrl-RS" dirty="0" smtClean="0">
                <a:solidFill>
                  <a:schemeClr val="tx1"/>
                </a:solidFill>
              </a:rPr>
              <a:t>ФАКТОРИ РИЗИКА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idx="4294967295"/>
          </p:nvPr>
        </p:nvSpPr>
        <p:spPr>
          <a:xfrm>
            <a:off x="827584" y="1844824"/>
            <a:ext cx="7239000" cy="4846320"/>
          </a:xfrm>
        </p:spPr>
        <p:txBody>
          <a:bodyPr/>
          <a:lstStyle/>
          <a:p>
            <a:pPr eaLnBrk="1" hangingPunct="1">
              <a:buNone/>
              <a:defRPr/>
            </a:pPr>
            <a:r>
              <a:rPr lang="sr-Cyrl-RS" sz="2400" dirty="0" smtClean="0"/>
              <a:t>	Фактори ризика су особине, догађаји или навике који повећавају вероватноћу појављивања неке болести, повреде или смрти</a:t>
            </a:r>
          </a:p>
          <a:p>
            <a:pPr eaLnBrk="1" hangingPunct="1">
              <a:buNone/>
              <a:defRPr/>
            </a:pPr>
            <a:r>
              <a:rPr lang="sr-Cyrl-RS" sz="2400" dirty="0" smtClean="0"/>
              <a:t>	Фактори наслеђа</a:t>
            </a:r>
          </a:p>
          <a:p>
            <a:pPr eaLnBrk="1" hangingPunct="1">
              <a:buNone/>
              <a:defRPr/>
            </a:pPr>
            <a:r>
              <a:rPr lang="sr-Cyrl-RS" sz="2400" dirty="0" smtClean="0"/>
              <a:t>	Фактори околине(водоснабдевање и диспозиција отпадних материја, услови становања, загађена околина, фактори социјалне околине-економски, култура и образовање, стил живота, пушење, алкохол наркоманија, исхрана, незапосленост, социјална подршка).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899592" y="1340768"/>
            <a:ext cx="7239000" cy="4846320"/>
          </a:xfrm>
        </p:spPr>
        <p:txBody>
          <a:bodyPr>
            <a:normAutofit/>
          </a:bodyPr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sr-Cyrl-RS" sz="3600" u="sng" dirty="0" smtClean="0">
                <a:latin typeface="Times New Roman" pitchFamily="18" charset="0"/>
                <a:cs typeface="Times New Roman" pitchFamily="18" charset="0"/>
              </a:rPr>
              <a:t>Фактори који утичу на здравље: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sr-Cyrl-RS" sz="36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None/>
              <a:defRPr/>
            </a:pPr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Здравствени ресурси - подржавају здравствену равнотежу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sr-Cyrl-RS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None/>
              <a:defRPr/>
            </a:pPr>
            <a:r>
              <a:rPr lang="sr-Cyrl-RS" sz="3600" dirty="0" smtClean="0">
                <a:latin typeface="Times New Roman" pitchFamily="18" charset="0"/>
                <a:cs typeface="Times New Roman" pitchFamily="18" charset="0"/>
              </a:rPr>
              <a:t>Здравствени ризици - угрожавају здравствену равнотежу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27584" y="4066456"/>
            <a:ext cx="7543799" cy="2791544"/>
          </a:xfrm>
        </p:spPr>
        <p:txBody>
          <a:bodyPr>
            <a:noAutofit/>
          </a:bodyPr>
          <a:lstStyle/>
          <a:p>
            <a:pPr algn="just"/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свету и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обележава се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Светски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дан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здравља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7.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април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дан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преамбули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Устава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СЗО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дефиниција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здравља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ступила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снагу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1948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године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Овог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дана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скреће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пажња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јавности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најзначајније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проблеме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вези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здрављем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људи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глобалном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нивоу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60648"/>
            <a:ext cx="7704856" cy="33123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18337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1"/>
          <p:cNvSpPr txBox="1">
            <a:spLocks/>
          </p:cNvSpPr>
          <p:nvPr/>
        </p:nvSpPr>
        <p:spPr>
          <a:xfrm>
            <a:off x="0" y="620688"/>
            <a:ext cx="8172400" cy="583264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tabLst/>
              <a:defRPr/>
            </a:pPr>
            <a:r>
              <a:rPr lang="sr-Cyrl-RS" dirty="0" smtClean="0"/>
              <a:t>	</a:t>
            </a:r>
            <a:r>
              <a:rPr kumimoji="0" lang="sr-Cyrl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Здравље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sr-Cyrl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је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sr-Cyrl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један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sr-Cyrl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од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sr-Cyrl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најзначајнијих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sr-Cyrl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атрибу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kumimoji="0" lang="sr-Cyrl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sr-Cyrl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наших</a:t>
            </a:r>
            <a:r>
              <a:rPr kumimoji="0" lang="sr-Latn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sr-Cyrl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kumimoji="0" lang="sr-Cyrl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вота</a:t>
            </a:r>
            <a:r>
              <a:rPr kumimoji="0" lang="sr-Latn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</a:t>
            </a:r>
            <a:r>
              <a:rPr kumimoji="0" lang="sr-Cyrl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услов</a:t>
            </a:r>
            <a:r>
              <a:rPr kumimoji="0" lang="sr-Latn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sr-Cyrl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за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sr-Cyrl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обављање</a:t>
            </a:r>
            <a:r>
              <a:rPr kumimoji="0" lang="sr-Latn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sr-Cyrl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kumimoji="0" lang="sr-Cyrl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акоднев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kumimoji="0" lang="sr-Cyrl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их</a:t>
            </a:r>
            <a:r>
              <a:rPr lang="sr-Cyrl-RS" b="1" noProof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sr-Cyrl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акт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kumimoji="0" lang="sr-Cyrl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внос</a:t>
            </a:r>
            <a:r>
              <a:rPr lang="sr-Cyrl-RS" b="1" noProof="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kumimoji="0" lang="sr-Cyrl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</a:t>
            </a:r>
            <a:r>
              <a:rPr kumimoji="0" lang="sr-Latn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</a:t>
            </a:r>
            <a:r>
              <a:rPr kumimoji="0" lang="sr-Cyrl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један</a:t>
            </a:r>
            <a:r>
              <a:rPr kumimoji="0" lang="sr-Latn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sr-Cyrl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kumimoji="0" lang="sr-Latn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sr-Cyrl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предуслова</a:t>
            </a:r>
            <a:r>
              <a:rPr kumimoji="0" lang="sr-Latn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sr-Cyrl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за</a:t>
            </a:r>
            <a:r>
              <a:rPr kumimoji="0" lang="sr-Latn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sr-Cyrl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срећу</a:t>
            </a:r>
            <a:r>
              <a:rPr kumimoji="0" lang="sr-Latn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 </a:t>
            </a:r>
            <a:endParaRPr kumimoji="0" lang="sr-Cyrl-RS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74320" marR="0" lvl="0" indent="-274320" algn="just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tabLst/>
              <a:defRPr/>
            </a:pP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kumimoji="0" lang="sr-Cyrl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</a:t>
            </a:r>
            <a:r>
              <a:rPr kumimoji="0" lang="sr-Latn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sr-Cyrl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свим</a:t>
            </a:r>
            <a:r>
              <a:rPr kumimoji="0" lang="sr-Latn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sr-Cyrl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јез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kumimoji="0" lang="sr-Cyrl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цима</a:t>
            </a:r>
            <a:r>
              <a:rPr kumimoji="0" lang="sr-Latn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sr-Cyrl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реч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,,</a:t>
            </a:r>
            <a:r>
              <a:rPr kumimoji="0" lang="sr-Cyrl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здравље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“</a:t>
            </a:r>
            <a:r>
              <a:rPr kumimoji="0" lang="sr-Cyrl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sr-Cyrl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означава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sr-Cyrl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чврстину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sr-Cyrl-R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равнотежу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0" y="2132856"/>
            <a:ext cx="8172400" cy="4392488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274320" lvl="0" indent="-274320">
              <a:spcBef>
                <a:spcPts val="600"/>
              </a:spcBef>
              <a:buClr>
                <a:schemeClr val="tx2"/>
              </a:buClr>
              <a:buSzPct val="73000"/>
              <a:defRPr/>
            </a:pP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     Развој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схват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њ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здрављу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мењао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кроз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историју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пратећи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сталне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напоре човека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ад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птира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условима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спољне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ср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дине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r-Latn-R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једн</a:t>
            </a:r>
            <a:r>
              <a:rPr lang="sr-Latn-RS" sz="1900" b="1" dirty="0" smtClean="0"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стране,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медиц</a:t>
            </a:r>
            <a:r>
              <a:rPr lang="en-US" sz="1900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нских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сродних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наук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друге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стране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74320" lvl="0" indent="-274320">
              <a:spcBef>
                <a:spcPts val="600"/>
              </a:spcBef>
              <a:buClr>
                <a:schemeClr val="tx2"/>
              </a:buClr>
              <a:buSzPct val="73000"/>
              <a:defRPr/>
            </a:pP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en-US" sz="19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lvl="0" indent="-274320">
              <a:spcBef>
                <a:spcPts val="600"/>
              </a:spcBef>
              <a:buClr>
                <a:schemeClr val="tx2"/>
              </a:buClr>
              <a:buSzPct val="73000"/>
              <a:defRPr/>
            </a:pPr>
            <a:r>
              <a:rPr lang="sr-Cyrl-RS" sz="19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Стари</a:t>
            </a:r>
            <a:r>
              <a:rPr lang="en-US" sz="19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Кинези</a:t>
            </a:r>
            <a:r>
              <a:rPr lang="en-US" sz="19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сматр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ли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a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ко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наруши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природни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ред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ствари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универзуму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мора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доћи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лести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274320" lvl="0" indent="-274320">
              <a:spcBef>
                <a:spcPts val="600"/>
              </a:spcBef>
              <a:buClr>
                <a:schemeClr val="tx2"/>
              </a:buClr>
              <a:buSzPct val="73000"/>
              <a:defRPr/>
            </a:pPr>
            <a:r>
              <a:rPr lang="sr-Cyrl-RS" sz="19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Платон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сматр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здравље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хармонија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сваког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ралног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понаш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њ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a. </a:t>
            </a:r>
          </a:p>
          <a:p>
            <a:pPr marL="274320" lvl="0" indent="-274320">
              <a:spcBef>
                <a:spcPts val="600"/>
              </a:spcBef>
              <a:buClr>
                <a:schemeClr val="tx2"/>
              </a:buClr>
              <a:buSzPct val="73000"/>
              <a:defRPr/>
            </a:pPr>
            <a:r>
              <a:rPr lang="sr-Cyrl-RS" sz="19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Демокрит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сматр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треба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молити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Богу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здравље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ј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рукам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самих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људи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74320" lvl="0" indent="-274320">
              <a:spcBef>
                <a:spcPts val="600"/>
              </a:spcBef>
              <a:buClr>
                <a:schemeClr val="tx2"/>
              </a:buClr>
              <a:buSzPct val="73000"/>
              <a:defRPr/>
            </a:pPr>
            <a:r>
              <a:rPr lang="sr-Cyrl-RS" sz="19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Хипократ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својим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делима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же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природа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им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непр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кидну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тежњу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одржи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стање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стабилности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па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свим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снаг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непр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кидно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ад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птира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реад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птира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своје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 e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лем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нте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очувал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a 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равнотежу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тој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равнотежи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човек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здрав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Различити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утицаји 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дов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де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рем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ћај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равнотеж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онда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јављ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болест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74320" lvl="0" indent="-274320">
              <a:spcBef>
                <a:spcPts val="600"/>
              </a:spcBef>
              <a:buClr>
                <a:schemeClr val="tx2"/>
              </a:buClr>
              <a:buSzPct val="73000"/>
            </a:pPr>
            <a:r>
              <a:rPr lang="sr-Cyrl-RS" sz="19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Гален</a:t>
            </a:r>
            <a:r>
              <a:rPr lang="en-US" sz="19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прекида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e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колошки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нц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пт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здр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вљ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a,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инт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њ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e o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фил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фиј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здрављ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sr-Cyrl-RS" sz="1900" b="1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рил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проуч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ње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структур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људск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цији б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сти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њ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Cyrl-RS" sz="1900" b="1" dirty="0" smtClean="0">
                <a:latin typeface="Times New Roman" pitchFamily="18" charset="0"/>
                <a:cs typeface="Times New Roman" pitchFamily="18" charset="0"/>
              </a:rPr>
              <a:t>му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kumimoji="0" lang="en-US" sz="19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Arial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Arial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Arial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Хвала на пажњи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051720" y="260648"/>
            <a:ext cx="34393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r-Cyrl-RS" sz="36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Модели</a:t>
            </a:r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6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здравља</a:t>
            </a:r>
            <a:endParaRPr lang="en-US" sz="36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1520" y="980728"/>
            <a:ext cx="78488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Темељ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биомедицинског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модела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коме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људско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тело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схваћено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модел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машине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 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здравље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представља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резултат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доброг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рада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те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машине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Научна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парадигма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почива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радовима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Ренеа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Декарта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Вилијама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Харвеја</a:t>
            </a: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1520" y="2492896"/>
            <a:ext cx="43473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Рани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социомедицински</a:t>
            </a: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модел</a:t>
            </a:r>
            <a:endParaRPr lang="en-US" sz="24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1520" y="3140968"/>
            <a:ext cx="78488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овом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моделу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стручњаци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17. и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18. веку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ослањају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античку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медицину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основу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тврдили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дистрибуција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једној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популацији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зависи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социоекономских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културалних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услова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Доказали су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везу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између исхране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 становања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 нерешених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проблема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опште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санитације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 радних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дана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ограничења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низ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других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основне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детерминанте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здравственог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стања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становништва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узроке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преране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смрти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радничке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популације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доба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капитализма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били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први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докази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екстерних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latin typeface="Times New Roman" pitchFamily="18" charset="0"/>
                <a:cs typeface="Times New Roman" pitchFamily="18" charset="0"/>
              </a:rPr>
              <a:t>здравље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28600" y="1916832"/>
            <a:ext cx="8663880" cy="4636368"/>
          </a:xfrm>
        </p:spPr>
        <p:txBody>
          <a:bodyPr>
            <a:normAutofit/>
          </a:bodyPr>
          <a:lstStyle/>
          <a:p>
            <a:pPr algn="just"/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Модел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развио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доба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Луј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Пастер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открио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микроорганизме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Откриће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довело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револуције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медицини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Почиње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проучавање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етиологије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Болест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превенира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имунизацијом,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тј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вакцинацијом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Епидемиолошки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модел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подразумевао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,,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епидемиолошки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тријас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модел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троугла,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тј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интеракцију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агенса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изазивача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домаћина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средине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физичке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хемијске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биолошке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R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/>
              <a:t> </a:t>
            </a:r>
            <a:r>
              <a:rPr lang="en-US" sz="2000" dirty="0" smtClean="0"/>
              <a:t>      </a:t>
            </a:r>
          </a:p>
          <a:p>
            <a:r>
              <a:rPr lang="en-US" sz="2000" b="1" dirty="0" smtClean="0"/>
              <a:t>         </a:t>
            </a:r>
            <a:r>
              <a:rPr lang="sr-Cyrl-RS" sz="2000" b="1" dirty="0" smtClean="0">
                <a:solidFill>
                  <a:schemeClr val="tx1"/>
                </a:solidFill>
              </a:rPr>
              <a:t>АГЕНС</a:t>
            </a:r>
            <a:r>
              <a:rPr lang="en-US" sz="2000" b="1" dirty="0" smtClean="0">
                <a:solidFill>
                  <a:schemeClr val="tx1"/>
                </a:solidFill>
              </a:rPr>
              <a:t>                                                                         </a:t>
            </a:r>
            <a:r>
              <a:rPr lang="sr-Cyrl-RS" sz="2000" b="1" dirty="0" smtClean="0">
                <a:solidFill>
                  <a:schemeClr val="tx1"/>
                </a:solidFill>
              </a:rPr>
              <a:t>СРЕДИНА</a:t>
            </a:r>
            <a:endParaRPr lang="en-US" sz="2000" b="1" dirty="0" smtClean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                                                </a:t>
            </a:r>
            <a:r>
              <a:rPr lang="sr-Cyrl-RS" sz="2000" b="1" dirty="0" smtClean="0">
                <a:solidFill>
                  <a:schemeClr val="tx1"/>
                </a:solidFill>
              </a:rPr>
              <a:t>ДОМАЋИН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8001000" cy="1676400"/>
          </a:xfrm>
        </p:spPr>
        <p:txBody>
          <a:bodyPr/>
          <a:lstStyle/>
          <a:p>
            <a:pPr marL="182880"/>
            <a:r>
              <a:rPr lang="sr-Cyrl-RS" sz="4000" dirty="0" smtClean="0"/>
              <a:t>Превентивни и епидемиолошки модел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9" name="Isosceles Triangle 8"/>
          <p:cNvSpPr/>
          <p:nvPr/>
        </p:nvSpPr>
        <p:spPr>
          <a:xfrm rot="10800000">
            <a:off x="2667000" y="5011004"/>
            <a:ext cx="3810000" cy="838200"/>
          </a:xfrm>
          <a:prstGeom prst="triangl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70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11560" y="916106"/>
            <a:ext cx="8136904" cy="5941894"/>
          </a:xfrm>
        </p:spPr>
        <p:txBody>
          <a:bodyPr/>
          <a:lstStyle/>
          <a:p>
            <a:pPr algn="just"/>
            <a:r>
              <a:rPr lang="en-US" b="1" dirty="0" smtClean="0"/>
              <a:t>    </a:t>
            </a:r>
          </a:p>
          <a:p>
            <a:pPr algn="just"/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Други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модел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познатији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модел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,,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дијамант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a”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здравље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односн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лест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дет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рминисано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дејством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независних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али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међусобно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везаних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вариј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бли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генетски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начин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живота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понаш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ња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социо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ек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нимски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фактори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спољне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средин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приступачност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рад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служб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e.</a:t>
            </a:r>
            <a:endParaRPr lang="sr-Cyrl-R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Начин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живота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</a:t>
            </a:r>
          </a:p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Здравствена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Социјално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екон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мски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фактори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служба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7" name="Hexagon 36"/>
          <p:cNvSpPr/>
          <p:nvPr/>
        </p:nvSpPr>
        <p:spPr>
          <a:xfrm>
            <a:off x="4860032" y="4625752"/>
            <a:ext cx="2867167" cy="2043608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 </a:t>
            </a:r>
            <a:r>
              <a:rPr lang="sr-Cyrl-RS" b="1" dirty="0" smtClean="0"/>
              <a:t>Генетски</a:t>
            </a:r>
            <a:r>
              <a:rPr lang="en-US" b="1" dirty="0" smtClean="0"/>
              <a:t> </a:t>
            </a:r>
            <a:r>
              <a:rPr lang="sr-Cyrl-RS" b="1" dirty="0" smtClean="0"/>
              <a:t>фактори</a:t>
            </a:r>
            <a:endParaRPr lang="en-US" b="1" dirty="0" smtClean="0"/>
          </a:p>
          <a:p>
            <a:pPr algn="ctr"/>
            <a:endParaRPr lang="en-US" b="1" dirty="0"/>
          </a:p>
          <a:p>
            <a:pPr algn="ctr"/>
            <a:r>
              <a:rPr lang="sr-Cyrl-RS" b="1" dirty="0" smtClean="0"/>
              <a:t>Здравље</a:t>
            </a:r>
            <a:r>
              <a:rPr lang="en-US" b="1" dirty="0" smtClean="0"/>
              <a:t>    </a:t>
            </a:r>
            <a:r>
              <a:rPr lang="sr-Cyrl-RS" b="1" dirty="0" smtClean="0"/>
              <a:t>Болест</a:t>
            </a:r>
            <a:endParaRPr lang="en-US" b="1" dirty="0" smtClean="0"/>
          </a:p>
          <a:p>
            <a:pPr algn="ctr"/>
            <a:endParaRPr lang="en-US" b="1" dirty="0" smtClean="0"/>
          </a:p>
          <a:p>
            <a:pPr algn="ctr"/>
            <a:r>
              <a:rPr lang="sr-Cyrl-RS" b="1" dirty="0" smtClean="0"/>
              <a:t>Фактори</a:t>
            </a:r>
            <a:r>
              <a:rPr lang="en-US" b="1" dirty="0" smtClean="0"/>
              <a:t> </a:t>
            </a:r>
            <a:r>
              <a:rPr lang="sr-Cyrl-RS" b="1" dirty="0" smtClean="0"/>
              <a:t>спољне</a:t>
            </a:r>
            <a:r>
              <a:rPr lang="en-US" b="1" dirty="0" smtClean="0"/>
              <a:t> </a:t>
            </a:r>
            <a:r>
              <a:rPr lang="sr-Cyrl-RS" b="1" dirty="0" smtClean="0"/>
              <a:t>средине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3301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9552" y="1628800"/>
            <a:ext cx="8077199" cy="5029199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Основу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модела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дао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Ханс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Сели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1946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године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односи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настанак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немогућности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организма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адаптира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услове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спољашње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унутрашње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средине</a:t>
            </a:r>
            <a:r>
              <a:rPr lang="en-US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2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RS" sz="2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sr-Cyrl-RS" sz="5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Социоеколошки</a:t>
            </a:r>
            <a:r>
              <a:rPr lang="en-US" sz="5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5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модел</a:t>
            </a:r>
            <a:endParaRPr lang="en-US" sz="57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just"/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Модел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разрађује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теорију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којој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индивидуа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адаптира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физичкој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социјалној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околини, савладава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њихове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захтеве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све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дотле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док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тим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захтевима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буде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нарушен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физички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психолошки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сазнајни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баланс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Према моделу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здравствено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стање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индивидуе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резултат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међусобног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односа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универзума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интерног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телесног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екстерног</a:t>
            </a:r>
            <a:r>
              <a:rPr lang="en-U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9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6926133" cy="914399"/>
          </a:xfrm>
        </p:spPr>
        <p:txBody>
          <a:bodyPr/>
          <a:lstStyle/>
          <a:p>
            <a:pPr marL="182880" indent="0" algn="ctr">
              <a:buNone/>
            </a:pPr>
            <a:r>
              <a:rPr lang="sr-Cyrl-R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Супербиолошки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модел</a:t>
            </a:r>
            <a:endParaRPr lang="en-US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53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23528" y="2348880"/>
            <a:ext cx="8820472" cy="3899520"/>
          </a:xfrm>
        </p:spPr>
        <p:txBody>
          <a:bodyPr>
            <a:normAutofit/>
          </a:bodyPr>
          <a:lstStyle/>
          <a:p>
            <a:pPr algn="l"/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Крајем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седамдесетих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година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формулисан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мултифакторски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биопсихосоцијални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модел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крају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XX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века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развијена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свеобухватна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еволуциона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теорија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интегрише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улогу физичких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социјалних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срединских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психолошких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фактора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одржавању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доброг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здравља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објашњењу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патогенезе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разбољевања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sr-Cyrl-RS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Синтеза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нам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омогућава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разумемо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како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постиже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губи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добро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здравље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нивоу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појединца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породице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заједнице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115616" y="404664"/>
            <a:ext cx="7175351" cy="1676399"/>
          </a:xfrm>
        </p:spPr>
        <p:txBody>
          <a:bodyPr/>
          <a:lstStyle/>
          <a:p>
            <a:pPr marL="182880" indent="0" algn="ctr">
              <a:buNone/>
            </a:pPr>
            <a:r>
              <a:rPr lang="sr-Cyrl-R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Биопсихосоцијални</a:t>
            </a:r>
            <a: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модел</a:t>
            </a:r>
            <a:endParaRPr lang="en-US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002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5536" y="764704"/>
            <a:ext cx="763284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Развој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социјалне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медицине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науке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здравље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појединца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разматра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функцији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његових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интеракција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животном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околином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резултирао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дефиницијом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здравља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којој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здравље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сагледано,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биолошки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психолошки,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већ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социјални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феномен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sr-Cyrl-R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Дефиниција</a:t>
            </a: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здравља</a:t>
            </a: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јесте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она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налази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преамбули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Устава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Светске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здравствене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организације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СЗО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гласи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,,</a:t>
            </a:r>
            <a:r>
              <a:rPr lang="sr-Cyrl-R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Здравље</a:t>
            </a: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стање</a:t>
            </a: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потпуног</a:t>
            </a: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физичког</a:t>
            </a: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психичког</a:t>
            </a: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социјалног</a:t>
            </a: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благостања</a:t>
            </a: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а</a:t>
            </a: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одсуство</a:t>
            </a: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неспособности</a:t>
            </a: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” (</a:t>
            </a:r>
            <a:r>
              <a:rPr lang="sr-Cyrl-R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7.</a:t>
            </a:r>
            <a:r>
              <a:rPr lang="sr-Cyrl-R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април,</a:t>
            </a: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1948. </a:t>
            </a:r>
            <a:r>
              <a:rPr lang="sr-Cyrl-R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године</a:t>
            </a: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RS" sz="2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27584" y="692696"/>
            <a:ext cx="7543799" cy="5943600"/>
          </a:xfrm>
        </p:spPr>
        <p:txBody>
          <a:bodyPr>
            <a:normAutofit lnSpcReduction="10000"/>
          </a:bodyPr>
          <a:lstStyle/>
          <a:p>
            <a:pPr algn="just"/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главни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недостаци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ове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дефиниције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наводе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њена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статичка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природа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јер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здравље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дефинисано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„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стање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утопијска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природа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обзиром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једна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особа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оценити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идеално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здрава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свега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због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потешкоћа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дефинисању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немогућности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потпуне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реализације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социјалне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компоненте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здравља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endParaRPr lang="sr-Cyrl-R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sr-Cyrl-R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СЗО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дефинише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социјално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благостање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„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стање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мира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сигурности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коме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сваки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човек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обзира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веру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расу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политичко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уверење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економске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услове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има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право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школовање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рад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даје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могућност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живи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хармонично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здравој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околини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пружа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осигурање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изнемоглости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старости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”.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636912"/>
            <a:ext cx="3736165" cy="16561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1861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177</TotalTime>
  <Words>1225</Words>
  <Application>Microsoft Office PowerPoint</Application>
  <PresentationFormat>On-screen Show (4:3)</PresentationFormat>
  <Paragraphs>102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Opulent</vt:lpstr>
      <vt:lpstr>Концепт ЗДРАВЉа И болести  </vt:lpstr>
      <vt:lpstr>PowerPoint Presentation</vt:lpstr>
      <vt:lpstr>PowerPoint Presentation</vt:lpstr>
      <vt:lpstr>Превентивни и епидемиолошки модел </vt:lpstr>
      <vt:lpstr>PowerPoint Presentation</vt:lpstr>
      <vt:lpstr>Супербиолошки модел</vt:lpstr>
      <vt:lpstr>Биопсихосоцијални модел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Здравствени потенцијал </vt:lpstr>
      <vt:lpstr>Здравствени потенцијал на индивидуалном нивоу </vt:lpstr>
      <vt:lpstr>Здравствени потенцијал на нивоу заједнице</vt:lpstr>
      <vt:lpstr>ФАКТОРИ РИЗИКА</vt:lpstr>
      <vt:lpstr>PowerPoint Presentation</vt:lpstr>
      <vt:lpstr>PowerPoint Presentation</vt:lpstr>
      <vt:lpstr>Хвала на пажњи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ЗДРАВЉЕ </dc:title>
  <dc:creator>Mirjana Petrovic</dc:creator>
  <cp:lastModifiedBy>soclek</cp:lastModifiedBy>
  <cp:revision>64</cp:revision>
  <dcterms:created xsi:type="dcterms:W3CDTF">2018-10-06T19:19:09Z</dcterms:created>
  <dcterms:modified xsi:type="dcterms:W3CDTF">2020-03-20T09:16:44Z</dcterms:modified>
</cp:coreProperties>
</file>